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2"/>
  </p:notesMasterIdLst>
  <p:handoutMasterIdLst>
    <p:handoutMasterId r:id="rId53"/>
  </p:handoutMasterIdLst>
  <p:sldIdLst>
    <p:sldId id="256" r:id="rId5"/>
    <p:sldId id="283" r:id="rId6"/>
    <p:sldId id="284" r:id="rId7"/>
    <p:sldId id="258" r:id="rId8"/>
    <p:sldId id="291" r:id="rId9"/>
    <p:sldId id="292" r:id="rId10"/>
    <p:sldId id="293" r:id="rId11"/>
    <p:sldId id="285" r:id="rId12"/>
    <p:sldId id="294" r:id="rId13"/>
    <p:sldId id="295" r:id="rId14"/>
    <p:sldId id="297" r:id="rId15"/>
    <p:sldId id="287" r:id="rId16"/>
    <p:sldId id="298" r:id="rId17"/>
    <p:sldId id="299" r:id="rId18"/>
    <p:sldId id="300" r:id="rId19"/>
    <p:sldId id="309" r:id="rId20"/>
    <p:sldId id="301" r:id="rId21"/>
    <p:sldId id="286" r:id="rId22"/>
    <p:sldId id="302" r:id="rId23"/>
    <p:sldId id="303" r:id="rId24"/>
    <p:sldId id="304" r:id="rId25"/>
    <p:sldId id="305" r:id="rId26"/>
    <p:sldId id="318" r:id="rId27"/>
    <p:sldId id="306" r:id="rId28"/>
    <p:sldId id="319" r:id="rId29"/>
    <p:sldId id="308" r:id="rId30"/>
    <p:sldId id="307" r:id="rId31"/>
    <p:sldId id="288" r:id="rId32"/>
    <p:sldId id="320" r:id="rId33"/>
    <p:sldId id="321" r:id="rId34"/>
    <p:sldId id="322" r:id="rId35"/>
    <p:sldId id="323" r:id="rId36"/>
    <p:sldId id="289" r:id="rId37"/>
    <p:sldId id="312" r:id="rId38"/>
    <p:sldId id="317" r:id="rId39"/>
    <p:sldId id="310" r:id="rId40"/>
    <p:sldId id="313" r:id="rId41"/>
    <p:sldId id="316" r:id="rId42"/>
    <p:sldId id="311" r:id="rId43"/>
    <p:sldId id="314" r:id="rId44"/>
    <p:sldId id="315" r:id="rId45"/>
    <p:sldId id="290" r:id="rId46"/>
    <p:sldId id="324" r:id="rId47"/>
    <p:sldId id="325" r:id="rId48"/>
    <p:sldId id="327" r:id="rId49"/>
    <p:sldId id="328" r:id="rId50"/>
    <p:sldId id="32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ia Clark" initials="VC" lastIdx="1" clrIdx="0">
    <p:extLst>
      <p:ext uri="{19B8F6BF-5375-455C-9EA6-DF929625EA0E}">
        <p15:presenceInfo xmlns:p15="http://schemas.microsoft.com/office/powerpoint/2012/main" userId="c0b755436e3d905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FCB"/>
    <a:srgbClr val="EB701E"/>
    <a:srgbClr val="72A202"/>
    <a:srgbClr val="D7E3CB"/>
    <a:srgbClr val="014E52"/>
    <a:srgbClr val="79AE02"/>
    <a:srgbClr val="1ABEEB"/>
    <a:srgbClr val="01C6FD"/>
    <a:srgbClr val="067F9C"/>
    <a:srgbClr val="0C59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3284" autoAdjust="0"/>
  </p:normalViewPr>
  <p:slideViewPr>
    <p:cSldViewPr snapToGrid="0">
      <p:cViewPr varScale="1">
        <p:scale>
          <a:sx n="94" d="100"/>
          <a:sy n="94" d="100"/>
        </p:scale>
        <p:origin x="1104" y="90"/>
      </p:cViewPr>
      <p:guideLst/>
    </p:cSldViewPr>
  </p:slideViewPr>
  <p:outlineViewPr>
    <p:cViewPr>
      <p:scale>
        <a:sx n="33" d="100"/>
        <a:sy n="33" d="100"/>
      </p:scale>
      <p:origin x="0" y="-98208"/>
    </p:cViewPr>
  </p:outlin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1" dirty="0"/>
              <a:t>Type of Disability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Type of Disability</c:v>
                </c:pt>
              </c:strCache>
            </c:strRef>
          </c:tx>
          <c:dPt>
            <c:idx val="0"/>
            <c:bubble3D val="0"/>
            <c:spPr>
              <a:solidFill>
                <a:srgbClr val="019FCB"/>
              </a:solidFill>
              <a:ln w="19050">
                <a:solidFill>
                  <a:schemeClr val="lt1"/>
                </a:solidFill>
              </a:ln>
              <a:effectLst/>
            </c:spPr>
            <c:extLst>
              <c:ext xmlns:c16="http://schemas.microsoft.com/office/drawing/2014/chart" uri="{C3380CC4-5D6E-409C-BE32-E72D297353CC}">
                <c16:uniqueId val="{00000003-949C-40D1-B1C3-9B574B882B8F}"/>
              </c:ext>
            </c:extLst>
          </c:dPt>
          <c:dPt>
            <c:idx val="1"/>
            <c:bubble3D val="0"/>
            <c:spPr>
              <a:solidFill>
                <a:srgbClr val="72A202"/>
              </a:solidFill>
              <a:ln w="19050">
                <a:solidFill>
                  <a:schemeClr val="lt1"/>
                </a:solidFill>
              </a:ln>
              <a:effectLst/>
            </c:spPr>
            <c:extLst>
              <c:ext xmlns:c16="http://schemas.microsoft.com/office/drawing/2014/chart" uri="{C3380CC4-5D6E-409C-BE32-E72D297353CC}">
                <c16:uniqueId val="{00000004-949C-40D1-B1C3-9B574B882B8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49C-40D1-B1C3-9B574B882B8F}"/>
              </c:ext>
            </c:extLst>
          </c:dPt>
          <c:dPt>
            <c:idx val="3"/>
            <c:bubble3D val="0"/>
            <c:spPr>
              <a:solidFill>
                <a:schemeClr val="accent6"/>
              </a:solidFill>
              <a:ln w="19050">
                <a:solidFill>
                  <a:schemeClr val="lt1"/>
                </a:solidFill>
              </a:ln>
              <a:effectLst/>
            </c:spPr>
            <c:extLst>
              <c:ext xmlns:c16="http://schemas.microsoft.com/office/drawing/2014/chart" uri="{C3380CC4-5D6E-409C-BE32-E72D297353CC}">
                <c16:uniqueId val="{00000006-949C-40D1-B1C3-9B574B882B8F}"/>
              </c:ext>
            </c:extLst>
          </c:dPt>
          <c:dPt>
            <c:idx val="4"/>
            <c:bubble3D val="0"/>
            <c:spPr>
              <a:solidFill>
                <a:srgbClr val="EB701E"/>
              </a:solidFill>
              <a:ln w="19050">
                <a:solidFill>
                  <a:schemeClr val="lt1"/>
                </a:solidFill>
              </a:ln>
              <a:effectLst/>
            </c:spPr>
            <c:extLst>
              <c:ext xmlns:c16="http://schemas.microsoft.com/office/drawing/2014/chart" uri="{C3380CC4-5D6E-409C-BE32-E72D297353CC}">
                <c16:uniqueId val="{00000002-949C-40D1-B1C3-9B574B882B8F}"/>
              </c:ext>
            </c:extLst>
          </c:dPt>
          <c:dLbls>
            <c:dLbl>
              <c:idx val="0"/>
              <c:layout>
                <c:manualLayout>
                  <c:x val="-1.5277601289623992E-16"/>
                  <c:y val="-7.263206055241149E-2"/>
                </c:manualLayout>
              </c:layout>
              <c:tx>
                <c:rich>
                  <a:bodyPr/>
                  <a:lstStyle/>
                  <a:p>
                    <a:fld id="{6CD89263-AE78-4717-B882-8E2CD5D5F106}" type="CATEGORYNAME">
                      <a:rPr lang="en-US" sz="1600"/>
                      <a:pPr/>
                      <a:t>[CATEGORY NAME]</a:t>
                    </a:fld>
                    <a:r>
                      <a:rPr lang="en-US" sz="1600" baseline="0" dirty="0"/>
                      <a:t>, </a:t>
                    </a:r>
                    <a:fld id="{CD781509-EF7D-4E04-A0EB-8A04064AF739}" type="VALUE">
                      <a:rPr lang="en-US" sz="1600" baseline="0"/>
                      <a:pPr/>
                      <a:t>[VALUE]</a:t>
                    </a:fld>
                    <a:endParaRPr lang="en-US" sz="1600" baseline="0" dirty="0"/>
                  </a:p>
                </c:rich>
              </c:tx>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49C-40D1-B1C3-9B574B882B8F}"/>
                </c:ext>
              </c:extLst>
            </c:dLbl>
            <c:dLbl>
              <c:idx val="1"/>
              <c:layout>
                <c:manualLayout>
                  <c:x val="4.583333333333333E-2"/>
                  <c:y val="-4.736873514287715E-2"/>
                </c:manualLayout>
              </c:layout>
              <c:tx>
                <c:rich>
                  <a:bodyPr/>
                  <a:lstStyle/>
                  <a:p>
                    <a:fld id="{DA8E44A7-BE72-43A7-9B7B-C8D0690BE88D}" type="CATEGORYNAME">
                      <a:rPr lang="en-US" sz="1600"/>
                      <a:pPr/>
                      <a:t>[CATEGORY NAME]</a:t>
                    </a:fld>
                    <a:r>
                      <a:rPr lang="en-US" sz="1600" baseline="0" dirty="0"/>
                      <a:t>, </a:t>
                    </a:r>
                    <a:fld id="{B44FB94A-BE66-4DBC-BADE-60F48701DDAC}" type="VALUE">
                      <a:rPr lang="en-US" sz="1600" baseline="0"/>
                      <a:pPr/>
                      <a:t>[VALUE]</a:t>
                    </a:fld>
                    <a:endParaRPr lang="en-US" sz="1600" baseline="0" dirty="0"/>
                  </a:p>
                </c:rich>
              </c:tx>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949C-40D1-B1C3-9B574B882B8F}"/>
                </c:ext>
              </c:extLst>
            </c:dLbl>
            <c:dLbl>
              <c:idx val="2"/>
              <c:layout>
                <c:manualLayout>
                  <c:x val="-8.7500000000000022E-2"/>
                  <c:y val="-6.3158313523836163E-2"/>
                </c:manualLayout>
              </c:layout>
              <c:tx>
                <c:rich>
                  <a:bodyPr/>
                  <a:lstStyle/>
                  <a:p>
                    <a:fld id="{865D8F78-00D0-4E8A-970D-7A377A50438D}" type="CATEGORYNAME">
                      <a:rPr lang="en-US" sz="1600"/>
                      <a:pPr/>
                      <a:t>[CATEGORY NAME]</a:t>
                    </a:fld>
                    <a:r>
                      <a:rPr lang="en-US" sz="1600" baseline="0" dirty="0"/>
                      <a:t>, </a:t>
                    </a:r>
                    <a:fld id="{578541E4-B98B-498C-9A2E-BC23F15ED8DD}" type="VALUE">
                      <a:rPr lang="en-US" sz="1600" baseline="0"/>
                      <a:pPr/>
                      <a:t>[VALUE]</a:t>
                    </a:fld>
                    <a:endParaRPr lang="en-US" sz="1600" baseline="0" dirty="0"/>
                  </a:p>
                </c:rich>
              </c:tx>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49C-40D1-B1C3-9B574B882B8F}"/>
                </c:ext>
              </c:extLst>
            </c:dLbl>
            <c:dLbl>
              <c:idx val="3"/>
              <c:layout>
                <c:manualLayout>
                  <c:x val="-5.8333333333333341E-2"/>
                  <c:y val="2.526332540953442E-2"/>
                </c:manualLayout>
              </c:layout>
              <c:tx>
                <c:rich>
                  <a:bodyPr/>
                  <a:lstStyle/>
                  <a:p>
                    <a:fld id="{FAA9B8D5-D388-4D84-8A8F-EF87038A31B4}" type="CATEGORYNAME">
                      <a:rPr lang="en-US" sz="1600"/>
                      <a:pPr/>
                      <a:t>[CATEGORY NAME]</a:t>
                    </a:fld>
                    <a:r>
                      <a:rPr lang="en-US" sz="1600" baseline="0" dirty="0"/>
                      <a:t>, </a:t>
                    </a:r>
                    <a:fld id="{E1837DD5-2896-4063-A344-C48E8CFEA51F}" type="VALUE">
                      <a:rPr lang="en-US" sz="1600" baseline="0"/>
                      <a:pPr/>
                      <a:t>[VALUE]</a:t>
                    </a:fld>
                    <a:endParaRPr lang="en-US" sz="1600" baseline="0" dirty="0"/>
                  </a:p>
                </c:rich>
              </c:tx>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949C-40D1-B1C3-9B574B882B8F}"/>
                </c:ext>
              </c:extLst>
            </c:dLbl>
            <c:dLbl>
              <c:idx val="4"/>
              <c:layout>
                <c:manualLayout>
                  <c:x val="-8.3333333333333329E-2"/>
                  <c:y val="3.4737072438109827E-2"/>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fld id="{1DD79D81-EB44-42D6-886D-6877A8750668}" type="CATEGORYNAME">
                      <a:rPr lang="en-US" sz="1600"/>
                      <a:pPr>
                        <a:defRPr/>
                      </a:pPr>
                      <a:t>[CATEGORY NAME]</a:t>
                    </a:fld>
                    <a:r>
                      <a:rPr lang="en-US" sz="1600" baseline="0" dirty="0"/>
                      <a:t>, </a:t>
                    </a:r>
                    <a:fld id="{E53BEC95-BDE5-4798-9688-0B6380E08379}" type="VALUE">
                      <a:rPr lang="en-US" sz="1600" baseline="0"/>
                      <a:pPr>
                        <a:defRPr/>
                      </a:pPr>
                      <a:t>[VALUE]</a:t>
                    </a:fld>
                    <a:endParaRPr lang="en-US" sz="1600" baseline="0" dirty="0"/>
                  </a:p>
                </c:rich>
              </c:tx>
              <c:spPr>
                <a:solidFill>
                  <a:prstClr val="white"/>
                </a:solidFill>
                <a:ln w="9525" cap="flat" cmpd="sng" algn="ctr">
                  <a:solidFill>
                    <a:prstClr val="black">
                      <a:lumMod val="25000"/>
                      <a:lumOff val="7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77292"/>
                        <a:gd name="adj2" fmla="val 75539"/>
                      </a:avLst>
                    </a:prstGeom>
                    <a:noFill/>
                    <a:ln>
                      <a:noFill/>
                    </a:ln>
                  </c15:spPr>
                  <c15:dlblFieldTable/>
                  <c15:showDataLabelsRange val="0"/>
                </c:ext>
                <c:ext xmlns:c16="http://schemas.microsoft.com/office/drawing/2014/chart" uri="{C3380CC4-5D6E-409C-BE32-E72D297353CC}">
                  <c16:uniqueId val="{00000002-949C-40D1-B1C3-9B574B882B8F}"/>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Sheet1!$A$2:$A$6</c:f>
              <c:strCache>
                <c:ptCount val="5"/>
                <c:pt idx="0">
                  <c:v>None</c:v>
                </c:pt>
                <c:pt idx="1">
                  <c:v>Low vision</c:v>
                </c:pt>
                <c:pt idx="2">
                  <c:v>Cognitive</c:v>
                </c:pt>
                <c:pt idx="3">
                  <c:v>Blind</c:v>
                </c:pt>
                <c:pt idx="4">
                  <c:v>Motor</c:v>
                </c:pt>
              </c:strCache>
            </c:strRef>
          </c:cat>
          <c:val>
            <c:numRef>
              <c:f>Sheet1!$B$2:$B$6</c:f>
              <c:numCache>
                <c:formatCode>0%</c:formatCode>
                <c:ptCount val="5"/>
                <c:pt idx="0">
                  <c:v>0.38</c:v>
                </c:pt>
                <c:pt idx="1">
                  <c:v>0.08</c:v>
                </c:pt>
                <c:pt idx="2">
                  <c:v>0.38</c:v>
                </c:pt>
                <c:pt idx="3">
                  <c:v>0.15</c:v>
                </c:pt>
                <c:pt idx="4">
                  <c:v>0.15</c:v>
                </c:pt>
              </c:numCache>
            </c:numRef>
          </c:val>
          <c:extLst>
            <c:ext xmlns:c16="http://schemas.microsoft.com/office/drawing/2014/chart" uri="{C3380CC4-5D6E-409C-BE32-E72D297353CC}">
              <c16:uniqueId val="{00000000-949C-40D1-B1C3-9B574B882B8F}"/>
            </c:ext>
          </c:extLst>
        </c:ser>
        <c:dLbls>
          <c:dLblPos val="outEnd"/>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1" dirty="0"/>
              <a:t>Assistive Tech and Adaptive Strategies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Assistive Tech &amp; Adaptive Strategies</c:v>
                </c:pt>
              </c:strCache>
            </c:strRef>
          </c:tx>
          <c:dPt>
            <c:idx val="0"/>
            <c:bubble3D val="0"/>
            <c:spPr>
              <a:solidFill>
                <a:srgbClr val="019FCB"/>
              </a:solidFill>
              <a:ln w="19050">
                <a:solidFill>
                  <a:schemeClr val="lt1"/>
                </a:solidFill>
              </a:ln>
              <a:effectLst/>
            </c:spPr>
            <c:extLst>
              <c:ext xmlns:c16="http://schemas.microsoft.com/office/drawing/2014/chart" uri="{C3380CC4-5D6E-409C-BE32-E72D297353CC}">
                <c16:uniqueId val="{00000005-AAF3-4D86-84C4-CE483EC1A13F}"/>
              </c:ext>
            </c:extLst>
          </c:dPt>
          <c:dPt>
            <c:idx val="1"/>
            <c:bubble3D val="0"/>
            <c:spPr>
              <a:solidFill>
                <a:srgbClr val="72A202"/>
              </a:solidFill>
              <a:ln w="19050">
                <a:solidFill>
                  <a:schemeClr val="lt1"/>
                </a:solidFill>
              </a:ln>
              <a:effectLst/>
            </c:spPr>
            <c:extLst>
              <c:ext xmlns:c16="http://schemas.microsoft.com/office/drawing/2014/chart" uri="{C3380CC4-5D6E-409C-BE32-E72D297353CC}">
                <c16:uniqueId val="{00000004-AAF3-4D86-84C4-CE483EC1A1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3-AAF3-4D86-84C4-CE483EC1A13F}"/>
              </c:ext>
            </c:extLst>
          </c:dPt>
          <c:dPt>
            <c:idx val="3"/>
            <c:bubble3D val="0"/>
            <c:spPr>
              <a:solidFill>
                <a:schemeClr val="accent6"/>
              </a:solidFill>
              <a:ln w="19050">
                <a:solidFill>
                  <a:schemeClr val="lt1"/>
                </a:solidFill>
              </a:ln>
              <a:effectLst/>
            </c:spPr>
            <c:extLst>
              <c:ext xmlns:c16="http://schemas.microsoft.com/office/drawing/2014/chart" uri="{C3380CC4-5D6E-409C-BE32-E72D297353CC}">
                <c16:uniqueId val="{00000002-AAF3-4D86-84C4-CE483EC1A13F}"/>
              </c:ext>
            </c:extLst>
          </c:dPt>
          <c:dPt>
            <c:idx val="4"/>
            <c:bubble3D val="0"/>
            <c:spPr>
              <a:solidFill>
                <a:srgbClr val="EB701E"/>
              </a:solidFill>
              <a:ln w="19050">
                <a:solidFill>
                  <a:schemeClr val="lt1"/>
                </a:solidFill>
              </a:ln>
              <a:effectLst/>
            </c:spPr>
            <c:extLst>
              <c:ext xmlns:c16="http://schemas.microsoft.com/office/drawing/2014/chart" uri="{C3380CC4-5D6E-409C-BE32-E72D297353CC}">
                <c16:uniqueId val="{00000008-AAF3-4D86-84C4-CE483EC1A13F}"/>
              </c:ext>
            </c:extLst>
          </c:dPt>
          <c:dPt>
            <c:idx val="5"/>
            <c:bubble3D val="0"/>
            <c:spPr>
              <a:solidFill>
                <a:schemeClr val="accent2"/>
              </a:solidFill>
              <a:ln w="19050">
                <a:solidFill>
                  <a:schemeClr val="lt1"/>
                </a:solidFill>
              </a:ln>
              <a:effectLst/>
            </c:spPr>
            <c:extLst>
              <c:ext xmlns:c16="http://schemas.microsoft.com/office/drawing/2014/chart" uri="{C3380CC4-5D6E-409C-BE32-E72D297353CC}">
                <c16:uniqueId val="{00000007-AAF3-4D86-84C4-CE483EC1A13F}"/>
              </c:ext>
            </c:extLst>
          </c:dPt>
          <c:dPt>
            <c:idx val="6"/>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06-AAF3-4D86-84C4-CE483EC1A13F}"/>
              </c:ext>
            </c:extLst>
          </c:dPt>
          <c:dLbls>
            <c:dLbl>
              <c:idx val="0"/>
              <c:layout>
                <c:manualLayout>
                  <c:x val="7.9116671704903468E-2"/>
                  <c:y val="3.4888539038063868E-2"/>
                </c:manualLayout>
              </c:layout>
              <c:spPr>
                <a:xfrm>
                  <a:off x="4153661" y="502430"/>
                  <a:ext cx="1462208" cy="440256"/>
                </a:xfrm>
                <a:solidFill>
                  <a:prstClr val="white"/>
                </a:solidFill>
                <a:ln w="9525" cap="flat" cmpd="sng" algn="ctr">
                  <a:solidFill>
                    <a:prstClr val="black">
                      <a:lumMod val="25000"/>
                      <a:lumOff val="7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gd name="adj1" fmla="val -65587"/>
                        <a:gd name="adj2" fmla="val 58955"/>
                      </a:avLst>
                    </a:prstGeom>
                    <a:noFill/>
                    <a:ln>
                      <a:noFill/>
                    </a:ln>
                  </c15:spPr>
                  <c15:layout>
                    <c:manualLayout>
                      <c:w val="0.22772643759898345"/>
                      <c:h val="0.1007865691469574"/>
                    </c:manualLayout>
                  </c15:layout>
                </c:ext>
                <c:ext xmlns:c16="http://schemas.microsoft.com/office/drawing/2014/chart" uri="{C3380CC4-5D6E-409C-BE32-E72D297353CC}">
                  <c16:uniqueId val="{00000005-AAF3-4D86-84C4-CE483EC1A13F}"/>
                </c:ext>
              </c:extLst>
            </c:dLbl>
            <c:dLbl>
              <c:idx val="1"/>
              <c:layout>
                <c:manualLayout>
                  <c:x val="6.6095827420997413E-2"/>
                  <c:y val="0.1686273854445218"/>
                </c:manualLayout>
              </c:layout>
              <c:tx>
                <c:rich>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fld id="{28B4664F-1D80-4C22-A8DC-BDA554A35440}" type="CATEGORYNAME">
                      <a:rPr lang="en-US" sz="1400"/>
                      <a:pPr>
                        <a:defRPr/>
                      </a:pPr>
                      <a:t>[CATEGORY NAME]</a:t>
                    </a:fld>
                    <a:r>
                      <a:rPr lang="en-US" sz="1400" baseline="0" dirty="0"/>
                      <a:t>
</a:t>
                    </a:r>
                    <a:fld id="{187B2C7E-E3FC-487C-9375-0B899816E7DB}" type="PERCENTAGE">
                      <a:rPr lang="en-US" sz="1400" baseline="0"/>
                      <a:pPr>
                        <a:defRPr/>
                      </a:pPr>
                      <a:t>[PERCENTAGE]</a:t>
                    </a:fld>
                    <a:endParaRPr lang="en-US" sz="1400" baseline="0" dirty="0"/>
                  </a:p>
                </c:rich>
              </c:tx>
              <c:spPr>
                <a:xfrm>
                  <a:off x="4946567" y="1188084"/>
                  <a:ext cx="1308101" cy="961294"/>
                </a:xfrm>
                <a:solidFill>
                  <a:prstClr val="white"/>
                </a:solidFill>
                <a:ln w="9525" cap="flat" cmpd="sng" algn="ctr">
                  <a:solidFill>
                    <a:prstClr val="black">
                      <a:lumMod val="25000"/>
                      <a:lumOff val="7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gd name="adj1" fmla="val -75728"/>
                        <a:gd name="adj2" fmla="val -2847"/>
                      </a:avLst>
                    </a:prstGeom>
                    <a:noFill/>
                    <a:ln>
                      <a:noFill/>
                    </a:ln>
                  </c15:spPr>
                  <c15:layout>
                    <c:manualLayout>
                      <c:w val="0.2037256766783358"/>
                      <c:h val="0.22006583473188451"/>
                    </c:manualLayout>
                  </c15:layout>
                  <c15:dlblFieldTable/>
                  <c15:showDataLabelsRange val="0"/>
                </c:ext>
                <c:ext xmlns:c16="http://schemas.microsoft.com/office/drawing/2014/chart" uri="{C3380CC4-5D6E-409C-BE32-E72D297353CC}">
                  <c16:uniqueId val="{00000004-AAF3-4D86-84C4-CE483EC1A13F}"/>
                </c:ext>
              </c:extLst>
            </c:dLbl>
            <c:dLbl>
              <c:idx val="2"/>
              <c:layout>
                <c:manualLayout>
                  <c:x val="2.1316569943420679E-2"/>
                  <c:y val="0.1540905418717182"/>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fld id="{C8532550-BDCA-40BF-888B-D6CF1E6B66B1}" type="CATEGORYNAME">
                      <a:rPr lang="en-US" sz="1400"/>
                      <a:pPr>
                        <a:defRPr/>
                      </a:pPr>
                      <a:t>[CATEGORY NAME]</a:t>
                    </a:fld>
                    <a:r>
                      <a:rPr lang="en-US" sz="1400" baseline="0" dirty="0"/>
                      <a:t>
</a:t>
                    </a:r>
                    <a:fld id="{A02D4D27-CF4A-4801-9128-CA2C2D5097F5}" type="PERCENTAGE">
                      <a:rPr lang="en-US" sz="1400" baseline="0"/>
                      <a:pPr>
                        <a:defRPr/>
                      </a:pPr>
                      <a:t>[PERCENTAGE]</a:t>
                    </a:fld>
                    <a:endParaRPr lang="en-US" sz="1400" baseline="0" dirty="0"/>
                  </a:p>
                </c:rich>
              </c:tx>
              <c:spPr>
                <a:xfrm>
                  <a:off x="5031347" y="2507688"/>
                  <a:ext cx="1213660" cy="698846"/>
                </a:xfrm>
                <a:solidFill>
                  <a:prstClr val="white"/>
                </a:solidFill>
                <a:ln w="9525" cap="flat" cmpd="sng" algn="ctr">
                  <a:solidFill>
                    <a:prstClr val="black">
                      <a:lumMod val="25000"/>
                      <a:lumOff val="7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gd name="adj1" fmla="val -69891"/>
                        <a:gd name="adj2" fmla="val -53469"/>
                      </a:avLst>
                    </a:prstGeom>
                    <a:noFill/>
                    <a:ln>
                      <a:noFill/>
                    </a:ln>
                  </c15:spPr>
                  <c15:layout>
                    <c:manualLayout>
                      <c:w val="0.18901731435779012"/>
                      <c:h val="0.15998448792881112"/>
                    </c:manualLayout>
                  </c15:layout>
                  <c15:dlblFieldTable/>
                  <c15:showDataLabelsRange val="0"/>
                </c:ext>
                <c:ext xmlns:c16="http://schemas.microsoft.com/office/drawing/2014/chart" uri="{C3380CC4-5D6E-409C-BE32-E72D297353CC}">
                  <c16:uniqueId val="{00000003-AAF3-4D86-84C4-CE483EC1A13F}"/>
                </c:ext>
              </c:extLst>
            </c:dLbl>
            <c:dLbl>
              <c:idx val="3"/>
              <c:layout>
                <c:manualLayout>
                  <c:x val="9.3749999999999847E-2"/>
                  <c:y val="-3.1981055860167924E-2"/>
                </c:manualLayout>
              </c:layout>
              <c:tx>
                <c:rich>
                  <a:bodyPr/>
                  <a:lstStyle/>
                  <a:p>
                    <a:fld id="{84667AEC-A07C-45E0-8A46-7CD011F8E9BE}" type="CATEGORYNAME">
                      <a:rPr lang="en-US" sz="1400"/>
                      <a:pPr/>
                      <a:t>[CATEGORY NAME]</a:t>
                    </a:fld>
                    <a:r>
                      <a:rPr lang="en-US" sz="1400" baseline="0" dirty="0"/>
                      <a:t>
</a:t>
                    </a:r>
                    <a:fld id="{8EBA7357-F21F-4CE1-84BA-D9A54966A9BC}" type="PERCENTAGE">
                      <a:rPr lang="en-US" sz="1400" baseline="0"/>
                      <a:pPr/>
                      <a:t>[PERCENTAGE]</a:t>
                    </a:fld>
                    <a:endParaRPr lang="en-US" sz="1400" baseline="0" dirty="0"/>
                  </a:p>
                </c:rich>
              </c:tx>
              <c:dLblPos val="bestFit"/>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2-AAF3-4D86-84C4-CE483EC1A13F}"/>
                </c:ext>
              </c:extLst>
            </c:dLbl>
            <c:dLbl>
              <c:idx val="4"/>
              <c:layout>
                <c:manualLayout>
                  <c:x val="-6.131542057130026E-2"/>
                  <c:y val="-7.8498955293139466E-2"/>
                </c:manualLayout>
              </c:layout>
              <c:tx>
                <c:rich>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fld id="{6FE007E4-8722-4BB1-B7AF-4530F1F8FBC2}" type="CATEGORYNAME">
                      <a:rPr lang="en-US" sz="1400"/>
                      <a:pPr>
                        <a:defRPr/>
                      </a:pPr>
                      <a:t>[CATEGORY NAME]</a:t>
                    </a:fld>
                    <a:r>
                      <a:rPr lang="en-US" sz="1400" baseline="0" dirty="0"/>
                      <a:t>, </a:t>
                    </a:r>
                    <a:fld id="{B5700534-0183-468D-8CB2-6B97145113C4}" type="PERCENTAGE">
                      <a:rPr lang="en-US" sz="1400" baseline="0"/>
                      <a:pPr>
                        <a:defRPr/>
                      </a:pPr>
                      <a:t>[PERCENTAGE]</a:t>
                    </a:fld>
                    <a:endParaRPr lang="en-US" sz="1400" baseline="0" dirty="0"/>
                  </a:p>
                </c:rich>
              </c:tx>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layout>
                    <c:manualLayout>
                      <c:w val="0.17155235475666405"/>
                      <c:h val="0.12703621688604327"/>
                    </c:manualLayout>
                  </c15:layout>
                  <c15:dlblFieldTable/>
                  <c15:showDataLabelsRange val="0"/>
                </c:ext>
                <c:ext xmlns:c16="http://schemas.microsoft.com/office/drawing/2014/chart" uri="{C3380CC4-5D6E-409C-BE32-E72D297353CC}">
                  <c16:uniqueId val="{00000008-AAF3-4D86-84C4-CE483EC1A13F}"/>
                </c:ext>
              </c:extLst>
            </c:dLbl>
            <c:dLbl>
              <c:idx val="5"/>
              <c:tx>
                <c:rich>
                  <a:bodyPr/>
                  <a:lstStyle/>
                  <a:p>
                    <a:fld id="{A0027C99-ED46-45F2-9D95-E457D4EB8186}" type="CATEGORYNAME">
                      <a:rPr lang="en-US" sz="1400"/>
                      <a:pPr/>
                      <a:t>[CATEGORY NAME]</a:t>
                    </a:fld>
                    <a:r>
                      <a:rPr lang="en-US" sz="1400" baseline="0" dirty="0"/>
                      <a:t>, </a:t>
                    </a:r>
                    <a:fld id="{B6E813FD-2960-43AE-83DB-94881F97BC8A}" type="PERCENTAGE">
                      <a:rPr lang="en-US" sz="1400" baseline="0"/>
                      <a:pPr/>
                      <a:t>[PERCENTAGE]</a:t>
                    </a:fld>
                    <a:endParaRPr lang="en-US" sz="1400" baseline="0" dirty="0"/>
                  </a:p>
                </c:rich>
              </c:tx>
              <c:dLblPos val="outEnd"/>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7-AAF3-4D86-84C4-CE483EC1A13F}"/>
                </c:ext>
              </c:extLst>
            </c:dLbl>
            <c:dLbl>
              <c:idx val="6"/>
              <c:layout>
                <c:manualLayout>
                  <c:x val="-4.4503049963268364E-2"/>
                  <c:y val="2.7620002788326815E-2"/>
                </c:manualLayout>
              </c:layout>
              <c:tx>
                <c:rich>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fld id="{5C2CA399-41DD-4607-AD74-CE79B06D7CE5}" type="CATEGORYNAME">
                      <a:rPr lang="en-US" sz="1400"/>
                      <a:pPr>
                        <a:defRPr/>
                      </a:pPr>
                      <a:t>[CATEGORY NAME]</a:t>
                    </a:fld>
                    <a:r>
                      <a:rPr lang="en-US" sz="1400" baseline="0" dirty="0"/>
                      <a:t>, </a:t>
                    </a:r>
                    <a:fld id="{A81565F6-3850-43EF-9C48-DAC1F5AFDB8F}" type="PERCENTAGE">
                      <a:rPr lang="en-US" sz="1400" baseline="0"/>
                      <a:pPr>
                        <a:defRPr/>
                      </a:pPr>
                      <a:t>[PERCENTAGE]</a:t>
                    </a:fld>
                    <a:endParaRPr lang="en-US" sz="1400" baseline="0" dirty="0"/>
                  </a:p>
                </c:rich>
              </c:tx>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layout>
                    <c:manualLayout>
                      <c:w val="0.16423577578023757"/>
                      <c:h val="7.3736593768020817E-2"/>
                    </c:manualLayout>
                  </c15:layout>
                  <c15:dlblFieldTable/>
                  <c15:showDataLabelsRange val="0"/>
                </c:ext>
                <c:ext xmlns:c16="http://schemas.microsoft.com/office/drawing/2014/chart" uri="{C3380CC4-5D6E-409C-BE32-E72D297353CC}">
                  <c16:uniqueId val="{00000006-AAF3-4D86-84C4-CE483EC1A13F}"/>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eparator>, </c:separator>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Sheet1!$A$2:$A$8</c:f>
              <c:strCache>
                <c:ptCount val="7"/>
                <c:pt idx="0">
                  <c:v>Autofill</c:v>
                </c:pt>
                <c:pt idx="1">
                  <c:v>Alternative keyboard or other input</c:v>
                </c:pt>
                <c:pt idx="2">
                  <c:v>Voice recognition</c:v>
                </c:pt>
                <c:pt idx="3">
                  <c:v>Screen magnification</c:v>
                </c:pt>
                <c:pt idx="4">
                  <c:v>Screen reader</c:v>
                </c:pt>
                <c:pt idx="5">
                  <c:v>Refreshable Braille display</c:v>
                </c:pt>
                <c:pt idx="6">
                  <c:v>None</c:v>
                </c:pt>
              </c:strCache>
            </c:strRef>
          </c:cat>
          <c:val>
            <c:numRef>
              <c:f>Sheet1!$B$2:$B$8</c:f>
              <c:numCache>
                <c:formatCode>0%</c:formatCode>
                <c:ptCount val="7"/>
                <c:pt idx="0">
                  <c:v>0.15</c:v>
                </c:pt>
                <c:pt idx="1">
                  <c:v>0.15</c:v>
                </c:pt>
                <c:pt idx="2">
                  <c:v>0.15</c:v>
                </c:pt>
                <c:pt idx="3">
                  <c:v>0.38</c:v>
                </c:pt>
                <c:pt idx="4">
                  <c:v>0.31</c:v>
                </c:pt>
                <c:pt idx="5">
                  <c:v>0.15</c:v>
                </c:pt>
                <c:pt idx="6">
                  <c:v>0.31</c:v>
                </c:pt>
              </c:numCache>
            </c:numRef>
          </c:val>
          <c:extLst>
            <c:ext xmlns:c16="http://schemas.microsoft.com/office/drawing/2014/chart" uri="{C3380CC4-5D6E-409C-BE32-E72D297353CC}">
              <c16:uniqueId val="{00000000-AAF3-4D86-84C4-CE483EC1A13F}"/>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1" dirty="0"/>
              <a:t>Security Concerns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Security Concerns</c:v>
                </c:pt>
              </c:strCache>
            </c:strRef>
          </c:tx>
          <c:spPr>
            <a:solidFill>
              <a:schemeClr val="accent2"/>
            </a:solidFill>
            <a:ln>
              <a:noFill/>
            </a:ln>
            <a:effectLst/>
          </c:spPr>
          <c:invertIfNegative val="0"/>
          <c:cat>
            <c:strRef>
              <c:f>Sheet1!$A$2:$A$7</c:f>
              <c:strCache>
                <c:ptCount val="6"/>
                <c:pt idx="0">
                  <c:v>Company data breach</c:v>
                </c:pt>
                <c:pt idx="1">
                  <c:v>Malware</c:v>
                </c:pt>
                <c:pt idx="2">
                  <c:v>Device loss or theft</c:v>
                </c:pt>
                <c:pt idx="3">
                  <c:v>Phishing</c:v>
                </c:pt>
                <c:pt idx="4">
                  <c:v>Shoulder surfing</c:v>
                </c:pt>
                <c:pt idx="5">
                  <c:v>Other</c:v>
                </c:pt>
              </c:strCache>
            </c:strRef>
          </c:cat>
          <c:val>
            <c:numRef>
              <c:f>Sheet1!$B$2:$B$7</c:f>
              <c:numCache>
                <c:formatCode>General</c:formatCode>
                <c:ptCount val="6"/>
                <c:pt idx="0">
                  <c:v>10</c:v>
                </c:pt>
                <c:pt idx="1">
                  <c:v>8</c:v>
                </c:pt>
                <c:pt idx="2">
                  <c:v>8</c:v>
                </c:pt>
                <c:pt idx="3">
                  <c:v>6</c:v>
                </c:pt>
                <c:pt idx="4">
                  <c:v>5</c:v>
                </c:pt>
                <c:pt idx="5">
                  <c:v>1</c:v>
                </c:pt>
              </c:numCache>
            </c:numRef>
          </c:val>
          <c:extLst>
            <c:ext xmlns:c16="http://schemas.microsoft.com/office/drawing/2014/chart" uri="{C3380CC4-5D6E-409C-BE32-E72D297353CC}">
              <c16:uniqueId val="{00000000-9BD3-4EFD-AFC7-FFBDF7D669C8}"/>
            </c:ext>
          </c:extLst>
        </c:ser>
        <c:dLbls>
          <c:showLegendKey val="0"/>
          <c:showVal val="0"/>
          <c:showCatName val="0"/>
          <c:showSerName val="0"/>
          <c:showPercent val="0"/>
          <c:showBubbleSize val="0"/>
        </c:dLbls>
        <c:gapWidth val="219"/>
        <c:overlap val="-27"/>
        <c:axId val="1702371744"/>
        <c:axId val="1702373824"/>
      </c:barChart>
      <c:catAx>
        <c:axId val="1702371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702373824"/>
        <c:crosses val="autoZero"/>
        <c:auto val="1"/>
        <c:lblAlgn val="ctr"/>
        <c:lblOffset val="100"/>
        <c:noMultiLvlLbl val="0"/>
      </c:catAx>
      <c:valAx>
        <c:axId val="1702373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2371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1" dirty="0"/>
              <a:t>Masking Preferences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4384408306723451E-2"/>
          <c:y val="0.19245888944902367"/>
          <c:w val="0.6022185620602164"/>
          <c:h val="0.60987069958048012"/>
        </c:manualLayout>
      </c:layout>
      <c:pieChart>
        <c:varyColors val="1"/>
        <c:ser>
          <c:idx val="0"/>
          <c:order val="0"/>
          <c:tx>
            <c:strRef>
              <c:f>Sheet1!$B$1</c:f>
              <c:strCache>
                <c:ptCount val="1"/>
                <c:pt idx="0">
                  <c:v>Masking preferences</c:v>
                </c:pt>
              </c:strCache>
            </c:strRef>
          </c:tx>
          <c:dPt>
            <c:idx val="0"/>
            <c:bubble3D val="0"/>
            <c:spPr>
              <a:solidFill>
                <a:srgbClr val="EB701E"/>
              </a:solidFill>
              <a:ln w="19050">
                <a:solidFill>
                  <a:schemeClr val="lt1"/>
                </a:solidFill>
              </a:ln>
              <a:effectLst/>
            </c:spPr>
            <c:extLst>
              <c:ext xmlns:c16="http://schemas.microsoft.com/office/drawing/2014/chart" uri="{C3380CC4-5D6E-409C-BE32-E72D297353CC}">
                <c16:uniqueId val="{00000002-5BA0-426E-A511-EE3EEAE6C374}"/>
              </c:ext>
            </c:extLst>
          </c:dPt>
          <c:dPt>
            <c:idx val="1"/>
            <c:bubble3D val="0"/>
            <c:spPr>
              <a:solidFill>
                <a:srgbClr val="019FCB"/>
              </a:solidFill>
              <a:ln w="19050">
                <a:solidFill>
                  <a:schemeClr val="lt1"/>
                </a:solidFill>
              </a:ln>
              <a:effectLst/>
            </c:spPr>
            <c:extLst>
              <c:ext xmlns:c16="http://schemas.microsoft.com/office/drawing/2014/chart" uri="{C3380CC4-5D6E-409C-BE32-E72D297353CC}">
                <c16:uniqueId val="{00000003-5BA0-426E-A511-EE3EEAE6C374}"/>
              </c:ext>
            </c:extLst>
          </c:dPt>
          <c:dLbls>
            <c:dLbl>
              <c:idx val="0"/>
              <c:layout>
                <c:manualLayout>
                  <c:x val="0.16531624266567765"/>
                  <c:y val="0.20387061410735974"/>
                </c:manualLayout>
              </c:layout>
              <c:tx>
                <c:rich>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fld id="{EFAC54D2-1A94-4D52-890D-590599FAD4D9}" type="CATEGORYNAME">
                      <a:rPr lang="en-US" sz="1400"/>
                      <a:pPr>
                        <a:defRPr/>
                      </a:pPr>
                      <a:t>[CATEGORY NAME]</a:t>
                    </a:fld>
                    <a:r>
                      <a:rPr lang="en-US" sz="1400" baseline="0" dirty="0"/>
                      <a:t>
</a:t>
                    </a:r>
                    <a:fld id="{BF1628BF-CC33-4915-B489-FF8DCDB5C570}" type="PERCENTAGE">
                      <a:rPr lang="en-US" sz="1400" baseline="0"/>
                      <a:pPr>
                        <a:defRPr/>
                      </a:pPr>
                      <a:t>[PERCENTAGE]</a:t>
                    </a:fld>
                    <a:endParaRPr lang="en-US" sz="1400" baseline="0" dirty="0"/>
                  </a:p>
                </c:rich>
              </c:tx>
              <c:numFmt formatCode="0.00%" sourceLinked="0"/>
              <c:spPr>
                <a:xfrm>
                  <a:off x="3367961" y="958851"/>
                  <a:ext cx="1519374" cy="1032542"/>
                </a:xfrm>
                <a:solidFill>
                  <a:prstClr val="white"/>
                </a:solidFill>
                <a:ln w="9525" cap="flat" cmpd="sng" algn="ctr">
                  <a:solidFill>
                    <a:prstClr val="black">
                      <a:lumMod val="25000"/>
                      <a:lumOff val="7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78796"/>
                        <a:gd name="adj2" fmla="val -6602"/>
                      </a:avLst>
                    </a:prstGeom>
                    <a:noFill/>
                    <a:ln>
                      <a:noFill/>
                    </a:ln>
                  </c15:spPr>
                  <c15:layout>
                    <c:manualLayout>
                      <c:w val="0.30979125535298235"/>
                      <c:h val="0.21953877258473053"/>
                    </c:manualLayout>
                  </c15:layout>
                  <c15:dlblFieldTable/>
                  <c15:showDataLabelsRange val="0"/>
                </c:ext>
                <c:ext xmlns:c16="http://schemas.microsoft.com/office/drawing/2014/chart" uri="{C3380CC4-5D6E-409C-BE32-E72D297353CC}">
                  <c16:uniqueId val="{00000002-5BA0-426E-A511-EE3EEAE6C374}"/>
                </c:ext>
              </c:extLst>
            </c:dLbl>
            <c:dLbl>
              <c:idx val="1"/>
              <c:layout>
                <c:manualLayout>
                  <c:x val="0.64357369922249086"/>
                  <c:y val="-7.020713198771994E-2"/>
                </c:manualLayout>
              </c:layout>
              <c:tx>
                <c:rich>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fld id="{D7A71823-48CA-4170-8129-E29C9758FAD8}" type="CATEGORYNAME">
                      <a:rPr lang="en-US" sz="1400"/>
                      <a:pPr>
                        <a:defRPr/>
                      </a:pPr>
                      <a:t>[CATEGORY NAME]</a:t>
                    </a:fld>
                    <a:r>
                      <a:rPr lang="en-US" sz="1400" baseline="0" dirty="0"/>
                      <a:t>
</a:t>
                    </a:r>
                    <a:fld id="{FC059502-64C6-4347-A282-EDE1E24BB89B}" type="PERCENTAGE">
                      <a:rPr lang="en-US" sz="1400" baseline="0"/>
                      <a:pPr>
                        <a:defRPr/>
                      </a:pPr>
                      <a:t>[PERCENTAGE]</a:t>
                    </a:fld>
                    <a:endParaRPr lang="en-US" sz="1400" baseline="0" dirty="0"/>
                  </a:p>
                </c:rich>
              </c:tx>
              <c:numFmt formatCode="0.00%" sourceLinked="0"/>
              <c:spPr>
                <a:xfrm>
                  <a:off x="3156413" y="3329861"/>
                  <a:ext cx="1470286" cy="841700"/>
                </a:xfrm>
                <a:solidFill>
                  <a:prstClr val="white"/>
                </a:solidFill>
                <a:ln w="9525" cap="flat" cmpd="sng" algn="ctr">
                  <a:solidFill>
                    <a:prstClr val="black">
                      <a:lumMod val="25000"/>
                      <a:lumOff val="7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76339"/>
                        <a:gd name="adj2" fmla="val -41500"/>
                      </a:avLst>
                    </a:prstGeom>
                    <a:noFill/>
                    <a:ln>
                      <a:noFill/>
                    </a:ln>
                  </c15:spPr>
                  <c15:layout>
                    <c:manualLayout>
                      <c:w val="0.2997825947749263"/>
                      <c:h val="0.17896221599057496"/>
                    </c:manualLayout>
                  </c15:layout>
                  <c15:dlblFieldTable/>
                  <c15:showDataLabelsRange val="0"/>
                </c:ext>
                <c:ext xmlns:c16="http://schemas.microsoft.com/office/drawing/2014/chart" uri="{C3380CC4-5D6E-409C-BE32-E72D297353CC}">
                  <c16:uniqueId val="{00000003-5BA0-426E-A511-EE3EEAE6C374}"/>
                </c:ext>
              </c:extLst>
            </c:dLbl>
            <c:numFmt formatCode="0.00%" sourceLinked="0"/>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Example A (Unmasked on Focus)</c:v>
                </c:pt>
                <c:pt idx="1">
                  <c:v>Example B (Show-hide)</c:v>
                </c:pt>
              </c:strCache>
            </c:strRef>
          </c:cat>
          <c:val>
            <c:numRef>
              <c:f>Sheet1!$B$2:$B$3</c:f>
              <c:numCache>
                <c:formatCode>General</c:formatCode>
                <c:ptCount val="2"/>
                <c:pt idx="0">
                  <c:v>2</c:v>
                </c:pt>
                <c:pt idx="1">
                  <c:v>11</c:v>
                </c:pt>
              </c:numCache>
            </c:numRef>
          </c:val>
          <c:extLst>
            <c:ext xmlns:c16="http://schemas.microsoft.com/office/drawing/2014/chart" uri="{C3380CC4-5D6E-409C-BE32-E72D297353CC}">
              <c16:uniqueId val="{00000000-5BA0-426E-A511-EE3EEAE6C374}"/>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Autofill Usage Frequency</c:v>
                </c:pt>
              </c:strCache>
            </c:strRef>
          </c:tx>
          <c:spPr>
            <a:solidFill>
              <a:schemeClr val="accent6"/>
            </a:solidFill>
            <a:ln>
              <a:noFill/>
            </a:ln>
            <a:effectLst/>
          </c:spPr>
          <c:invertIfNegative val="0"/>
          <c:cat>
            <c:strRef>
              <c:f>Sheet1!$A$2:$A$6</c:f>
              <c:strCache>
                <c:ptCount val="5"/>
                <c:pt idx="0">
                  <c:v>Always</c:v>
                </c:pt>
                <c:pt idx="1">
                  <c:v>Frequently</c:v>
                </c:pt>
                <c:pt idx="2">
                  <c:v>Sometimes</c:v>
                </c:pt>
                <c:pt idx="3">
                  <c:v>Rarely</c:v>
                </c:pt>
                <c:pt idx="4">
                  <c:v>Never</c:v>
                </c:pt>
              </c:strCache>
            </c:strRef>
          </c:cat>
          <c:val>
            <c:numRef>
              <c:f>Sheet1!$B$2:$B$6</c:f>
              <c:numCache>
                <c:formatCode>General</c:formatCode>
                <c:ptCount val="5"/>
                <c:pt idx="0">
                  <c:v>0</c:v>
                </c:pt>
                <c:pt idx="1">
                  <c:v>8</c:v>
                </c:pt>
                <c:pt idx="2">
                  <c:v>2</c:v>
                </c:pt>
                <c:pt idx="3">
                  <c:v>1</c:v>
                </c:pt>
                <c:pt idx="4">
                  <c:v>1</c:v>
                </c:pt>
              </c:numCache>
            </c:numRef>
          </c:val>
          <c:extLst>
            <c:ext xmlns:c16="http://schemas.microsoft.com/office/drawing/2014/chart" uri="{C3380CC4-5D6E-409C-BE32-E72D297353CC}">
              <c16:uniqueId val="{00000000-82C0-4B20-B052-210E3754EE63}"/>
            </c:ext>
          </c:extLst>
        </c:ser>
        <c:dLbls>
          <c:showLegendKey val="0"/>
          <c:showVal val="0"/>
          <c:showCatName val="0"/>
          <c:showSerName val="0"/>
          <c:showPercent val="0"/>
          <c:showBubbleSize val="0"/>
        </c:dLbls>
        <c:gapWidth val="219"/>
        <c:overlap val="-27"/>
        <c:axId val="1475323248"/>
        <c:axId val="1475314928"/>
      </c:barChart>
      <c:catAx>
        <c:axId val="1475323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75314928"/>
        <c:crosses val="autoZero"/>
        <c:auto val="1"/>
        <c:lblAlgn val="ctr"/>
        <c:lblOffset val="100"/>
        <c:noMultiLvlLbl val="0"/>
      </c:catAx>
      <c:valAx>
        <c:axId val="1475314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75323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8.png"/><Relationship Id="rId7"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43.svg"/><Relationship Id="rId4" Type="http://schemas.openxmlformats.org/officeDocument/2006/relationships/image" Target="../media/image29.svg"/><Relationship Id="rId9" Type="http://schemas.openxmlformats.org/officeDocument/2006/relationships/image" Target="../media/image4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8.png"/><Relationship Id="rId7"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43.svg"/><Relationship Id="rId4" Type="http://schemas.openxmlformats.org/officeDocument/2006/relationships/image" Target="../media/image29.svg"/><Relationship Id="rId9"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989059-A567-49E6-A200-4665CF7FDBFC}" type="doc">
      <dgm:prSet loTypeId="urn:diagrams.loki3.com/BracketList" loCatId="list" qsTypeId="urn:microsoft.com/office/officeart/2005/8/quickstyle/simple1" qsCatId="simple" csTypeId="urn:microsoft.com/office/officeart/2005/8/colors/colorful2" csCatId="colorful" phldr="1"/>
      <dgm:spPr/>
      <dgm:t>
        <a:bodyPr/>
        <a:lstStyle/>
        <a:p>
          <a:endParaRPr lang="en-US"/>
        </a:p>
      </dgm:t>
    </dgm:pt>
    <dgm:pt modelId="{9B09FE36-C619-459E-A0AB-20B77FA3A9F2}">
      <dgm:prSet phldrT="[Text]" custT="1"/>
      <dgm:spPr/>
      <dgm:t>
        <a:bodyPr/>
        <a:lstStyle/>
        <a:p>
          <a:r>
            <a:rPr lang="en-US" sz="2400" b="1" dirty="0"/>
            <a:t>Forms of Identification</a:t>
          </a:r>
          <a:endParaRPr lang="en-US" sz="1300" b="1" dirty="0"/>
        </a:p>
      </dgm:t>
    </dgm:pt>
    <dgm:pt modelId="{D354644C-3B05-4621-9A11-55962CDD9C0F}" type="parTrans" cxnId="{F5C937B5-7319-43EA-A37E-5506C25C6436}">
      <dgm:prSet/>
      <dgm:spPr/>
      <dgm:t>
        <a:bodyPr/>
        <a:lstStyle/>
        <a:p>
          <a:endParaRPr lang="en-US"/>
        </a:p>
      </dgm:t>
    </dgm:pt>
    <dgm:pt modelId="{1F7F7397-8199-4D90-82A5-201D9A0E0CDE}" type="sibTrans" cxnId="{F5C937B5-7319-43EA-A37E-5506C25C6436}">
      <dgm:prSet/>
      <dgm:spPr/>
      <dgm:t>
        <a:bodyPr/>
        <a:lstStyle/>
        <a:p>
          <a:endParaRPr lang="en-US"/>
        </a:p>
      </dgm:t>
    </dgm:pt>
    <dgm:pt modelId="{BE77F9FF-6EF8-4AE6-A363-5FDE2E5F3D71}">
      <dgm:prSet phldrT="[Text]" custT="1"/>
      <dgm:spPr/>
      <dgm:t>
        <a:bodyPr/>
        <a:lstStyle/>
        <a:p>
          <a:pPr>
            <a:lnSpc>
              <a:spcPct val="125000"/>
            </a:lnSpc>
            <a:buFont typeface="Wingdings" panose="05000000000000000000" pitchFamily="2" charset="2"/>
            <a:buChar char="§"/>
          </a:pPr>
          <a:r>
            <a:rPr lang="en-US" sz="2000" dirty="0"/>
            <a:t>SSNs/ITINs</a:t>
          </a:r>
        </a:p>
      </dgm:t>
    </dgm:pt>
    <dgm:pt modelId="{F56A40F7-40D3-4964-BE5B-D3216BE7E48B}" type="parTrans" cxnId="{7C09E23E-CF58-4993-AAD7-E99B074CD2FA}">
      <dgm:prSet/>
      <dgm:spPr/>
      <dgm:t>
        <a:bodyPr/>
        <a:lstStyle/>
        <a:p>
          <a:endParaRPr lang="en-US"/>
        </a:p>
      </dgm:t>
    </dgm:pt>
    <dgm:pt modelId="{3E1B0438-9C8B-4E41-B91B-5D80D6F0AB91}" type="sibTrans" cxnId="{7C09E23E-CF58-4993-AAD7-E99B074CD2FA}">
      <dgm:prSet/>
      <dgm:spPr/>
      <dgm:t>
        <a:bodyPr/>
        <a:lstStyle/>
        <a:p>
          <a:endParaRPr lang="en-US"/>
        </a:p>
      </dgm:t>
    </dgm:pt>
    <dgm:pt modelId="{4B02A17C-FDE5-4F61-8E83-AB74E73F3B58}">
      <dgm:prSet phldrT="[Text]" custT="1"/>
      <dgm:spPr/>
      <dgm:t>
        <a:bodyPr/>
        <a:lstStyle/>
        <a:p>
          <a:r>
            <a:rPr lang="en-US" sz="2400" b="1" dirty="0"/>
            <a:t>Financial Information</a:t>
          </a:r>
        </a:p>
      </dgm:t>
    </dgm:pt>
    <dgm:pt modelId="{75D3F060-BA62-43AF-95CA-383B819DF8A4}" type="parTrans" cxnId="{DB19719E-5A58-42F4-9EAF-EBE16DC0192B}">
      <dgm:prSet/>
      <dgm:spPr/>
      <dgm:t>
        <a:bodyPr/>
        <a:lstStyle/>
        <a:p>
          <a:endParaRPr lang="en-US"/>
        </a:p>
      </dgm:t>
    </dgm:pt>
    <dgm:pt modelId="{0A6FCB84-B856-4FB1-ABBA-D88F5B1088B9}" type="sibTrans" cxnId="{DB19719E-5A58-42F4-9EAF-EBE16DC0192B}">
      <dgm:prSet/>
      <dgm:spPr/>
      <dgm:t>
        <a:bodyPr/>
        <a:lstStyle/>
        <a:p>
          <a:endParaRPr lang="en-US"/>
        </a:p>
      </dgm:t>
    </dgm:pt>
    <dgm:pt modelId="{79E646A0-8C8E-4A62-9DFC-E3DBF0CD5A98}">
      <dgm:prSet phldrT="[Text]" custT="1"/>
      <dgm:spPr/>
      <dgm:t>
        <a:bodyPr/>
        <a:lstStyle/>
        <a:p>
          <a:pPr>
            <a:buFont typeface="Wingdings" panose="05000000000000000000" pitchFamily="2" charset="2"/>
            <a:buChar char="§"/>
          </a:pPr>
          <a:r>
            <a:rPr lang="en-US" sz="2000" dirty="0"/>
            <a:t>Credit cards</a:t>
          </a:r>
        </a:p>
      </dgm:t>
    </dgm:pt>
    <dgm:pt modelId="{61E0FB7C-4034-4D5C-8B26-2E19C130BF86}" type="parTrans" cxnId="{C67B0D77-E576-463F-BAF7-2613F7DE4CE1}">
      <dgm:prSet/>
      <dgm:spPr/>
      <dgm:t>
        <a:bodyPr/>
        <a:lstStyle/>
        <a:p>
          <a:endParaRPr lang="en-US"/>
        </a:p>
      </dgm:t>
    </dgm:pt>
    <dgm:pt modelId="{776F841B-9F5D-4F3C-9470-0761ADBA2B20}" type="sibTrans" cxnId="{C67B0D77-E576-463F-BAF7-2613F7DE4CE1}">
      <dgm:prSet/>
      <dgm:spPr/>
      <dgm:t>
        <a:bodyPr/>
        <a:lstStyle/>
        <a:p>
          <a:endParaRPr lang="en-US"/>
        </a:p>
      </dgm:t>
    </dgm:pt>
    <dgm:pt modelId="{522F3AA1-AE87-4038-9D5C-27A9889C7DC6}">
      <dgm:prSet phldrT="[Text]" custT="1"/>
      <dgm:spPr/>
      <dgm:t>
        <a:bodyPr/>
        <a:lstStyle/>
        <a:p>
          <a:pPr>
            <a:lnSpc>
              <a:spcPct val="125000"/>
            </a:lnSpc>
            <a:buFont typeface="Wingdings" panose="05000000000000000000" pitchFamily="2" charset="2"/>
            <a:buChar char="§"/>
          </a:pPr>
          <a:r>
            <a:rPr lang="en-US" sz="2000" dirty="0"/>
            <a:t>Driver’s license</a:t>
          </a:r>
        </a:p>
      </dgm:t>
    </dgm:pt>
    <dgm:pt modelId="{AAA4E20B-CB2E-4E03-8BBD-B8A2BC8AB9D5}" type="parTrans" cxnId="{04EED066-53AF-4910-87D8-A6CC556D1F0B}">
      <dgm:prSet/>
      <dgm:spPr/>
      <dgm:t>
        <a:bodyPr/>
        <a:lstStyle/>
        <a:p>
          <a:endParaRPr lang="en-US"/>
        </a:p>
      </dgm:t>
    </dgm:pt>
    <dgm:pt modelId="{7DAE2AA2-E233-4B9F-AFCA-CE2DC28AF2A9}" type="sibTrans" cxnId="{04EED066-53AF-4910-87D8-A6CC556D1F0B}">
      <dgm:prSet/>
      <dgm:spPr/>
      <dgm:t>
        <a:bodyPr/>
        <a:lstStyle/>
        <a:p>
          <a:endParaRPr lang="en-US"/>
        </a:p>
      </dgm:t>
    </dgm:pt>
    <dgm:pt modelId="{53CCBE4E-D524-4A8F-A397-62A5677723F9}">
      <dgm:prSet phldrT="[Text]" custT="1"/>
      <dgm:spPr/>
      <dgm:t>
        <a:bodyPr/>
        <a:lstStyle/>
        <a:p>
          <a:r>
            <a:rPr lang="en-US" sz="2400" b="1" dirty="0"/>
            <a:t>Login Credentials</a:t>
          </a:r>
          <a:endParaRPr lang="en-US" sz="2000" b="1" dirty="0"/>
        </a:p>
      </dgm:t>
    </dgm:pt>
    <dgm:pt modelId="{44548A84-CA37-4DD1-91FB-8BE0609D01A3}" type="parTrans" cxnId="{FBA9CE6D-6EF7-4F38-8B25-CCBBB551DFB0}">
      <dgm:prSet/>
      <dgm:spPr/>
      <dgm:t>
        <a:bodyPr/>
        <a:lstStyle/>
        <a:p>
          <a:endParaRPr lang="en-US"/>
        </a:p>
      </dgm:t>
    </dgm:pt>
    <dgm:pt modelId="{D383F5E9-D88C-45C1-AD25-DAF793D8853D}" type="sibTrans" cxnId="{FBA9CE6D-6EF7-4F38-8B25-CCBBB551DFB0}">
      <dgm:prSet/>
      <dgm:spPr/>
      <dgm:t>
        <a:bodyPr/>
        <a:lstStyle/>
        <a:p>
          <a:endParaRPr lang="en-US"/>
        </a:p>
      </dgm:t>
    </dgm:pt>
    <dgm:pt modelId="{5ECA4329-35CF-4F4B-A69C-2E2AE345569B}">
      <dgm:prSet phldrT="[Text]" custT="1"/>
      <dgm:spPr/>
      <dgm:t>
        <a:bodyPr/>
        <a:lstStyle/>
        <a:p>
          <a:r>
            <a:rPr lang="en-US" sz="2400" b="1" dirty="0"/>
            <a:t>Health </a:t>
          </a:r>
          <a:br>
            <a:rPr lang="en-US" sz="2400" b="1" dirty="0"/>
          </a:br>
          <a:r>
            <a:rPr lang="en-US" sz="2400" b="1" dirty="0"/>
            <a:t>Information</a:t>
          </a:r>
        </a:p>
      </dgm:t>
    </dgm:pt>
    <dgm:pt modelId="{4A803121-7346-4EA9-9B1D-827FA3A9D0DC}" type="parTrans" cxnId="{1A689B0F-A8FC-4385-A6BE-31E54B187F0F}">
      <dgm:prSet/>
      <dgm:spPr/>
      <dgm:t>
        <a:bodyPr/>
        <a:lstStyle/>
        <a:p>
          <a:endParaRPr lang="en-US"/>
        </a:p>
      </dgm:t>
    </dgm:pt>
    <dgm:pt modelId="{992255AC-7357-416F-9163-0833FCFCD8F4}" type="sibTrans" cxnId="{1A689B0F-A8FC-4385-A6BE-31E54B187F0F}">
      <dgm:prSet/>
      <dgm:spPr/>
      <dgm:t>
        <a:bodyPr/>
        <a:lstStyle/>
        <a:p>
          <a:endParaRPr lang="en-US"/>
        </a:p>
      </dgm:t>
    </dgm:pt>
    <dgm:pt modelId="{86265750-9E00-44CC-BA8C-B8CB010E7A51}">
      <dgm:prSet phldrT="[Text]" custT="1"/>
      <dgm:spPr/>
      <dgm:t>
        <a:bodyPr/>
        <a:lstStyle/>
        <a:p>
          <a:pPr>
            <a:buFont typeface="Wingdings" panose="05000000000000000000" pitchFamily="2" charset="2"/>
            <a:buChar char="§"/>
          </a:pPr>
          <a:r>
            <a:rPr lang="en-US" sz="2000" dirty="0"/>
            <a:t>Passwords</a:t>
          </a:r>
        </a:p>
      </dgm:t>
    </dgm:pt>
    <dgm:pt modelId="{0DE39D30-809C-4450-BDA0-C87C96829A0F}" type="parTrans" cxnId="{1B62D4C6-3090-476B-9C02-9513E96DA4BF}">
      <dgm:prSet/>
      <dgm:spPr/>
      <dgm:t>
        <a:bodyPr/>
        <a:lstStyle/>
        <a:p>
          <a:endParaRPr lang="en-US"/>
        </a:p>
      </dgm:t>
    </dgm:pt>
    <dgm:pt modelId="{E2F781BB-3AEE-463E-8701-C1C0D929DC23}" type="sibTrans" cxnId="{1B62D4C6-3090-476B-9C02-9513E96DA4BF}">
      <dgm:prSet/>
      <dgm:spPr/>
      <dgm:t>
        <a:bodyPr/>
        <a:lstStyle/>
        <a:p>
          <a:endParaRPr lang="en-US"/>
        </a:p>
      </dgm:t>
    </dgm:pt>
    <dgm:pt modelId="{ACE8A8B6-7A47-43DD-B11A-E41D52999732}">
      <dgm:prSet phldrT="[Text]" custT="1"/>
      <dgm:spPr/>
      <dgm:t>
        <a:bodyPr/>
        <a:lstStyle/>
        <a:p>
          <a:pPr>
            <a:lnSpc>
              <a:spcPct val="125000"/>
            </a:lnSpc>
            <a:buFont typeface="Wingdings" panose="05000000000000000000" pitchFamily="2" charset="2"/>
            <a:buChar char="§"/>
          </a:pPr>
          <a:r>
            <a:rPr lang="en-US" sz="2000" dirty="0"/>
            <a:t>State IDs</a:t>
          </a:r>
        </a:p>
      </dgm:t>
    </dgm:pt>
    <dgm:pt modelId="{874845F9-01C8-43B0-A5AF-7AE9EE33A677}" type="parTrans" cxnId="{1749C432-0E7F-4ED6-9AC4-5C13F450DEB5}">
      <dgm:prSet/>
      <dgm:spPr/>
      <dgm:t>
        <a:bodyPr/>
        <a:lstStyle/>
        <a:p>
          <a:endParaRPr lang="en-US"/>
        </a:p>
      </dgm:t>
    </dgm:pt>
    <dgm:pt modelId="{0B2A8404-E9B2-49F9-954B-862C336F85B3}" type="sibTrans" cxnId="{1749C432-0E7F-4ED6-9AC4-5C13F450DEB5}">
      <dgm:prSet/>
      <dgm:spPr/>
      <dgm:t>
        <a:bodyPr/>
        <a:lstStyle/>
        <a:p>
          <a:endParaRPr lang="en-US"/>
        </a:p>
      </dgm:t>
    </dgm:pt>
    <dgm:pt modelId="{13718605-E2E0-4A31-A2B8-346EB2462944}">
      <dgm:prSet phldrT="[Text]" custT="1"/>
      <dgm:spPr/>
      <dgm:t>
        <a:bodyPr/>
        <a:lstStyle/>
        <a:p>
          <a:pPr>
            <a:buFont typeface="Wingdings" panose="05000000000000000000" pitchFamily="2" charset="2"/>
            <a:buChar char="§"/>
          </a:pPr>
          <a:r>
            <a:rPr lang="en-US" sz="2000" dirty="0"/>
            <a:t>Bank accounts</a:t>
          </a:r>
        </a:p>
      </dgm:t>
    </dgm:pt>
    <dgm:pt modelId="{2D430B46-81F5-4FC4-BBE4-CB244982AC65}" type="parTrans" cxnId="{E98C1E11-39C5-49B1-8C89-49FDAD3F1E87}">
      <dgm:prSet/>
      <dgm:spPr/>
      <dgm:t>
        <a:bodyPr/>
        <a:lstStyle/>
        <a:p>
          <a:endParaRPr lang="en-US"/>
        </a:p>
      </dgm:t>
    </dgm:pt>
    <dgm:pt modelId="{7CDC4748-C3F9-4A94-B921-100B13402C80}" type="sibTrans" cxnId="{E98C1E11-39C5-49B1-8C89-49FDAD3F1E87}">
      <dgm:prSet/>
      <dgm:spPr/>
      <dgm:t>
        <a:bodyPr/>
        <a:lstStyle/>
        <a:p>
          <a:endParaRPr lang="en-US"/>
        </a:p>
      </dgm:t>
    </dgm:pt>
    <dgm:pt modelId="{3BB1B583-5A26-4C76-B886-E140E73A038B}">
      <dgm:prSet phldrT="[Text]" custT="1"/>
      <dgm:spPr/>
      <dgm:t>
        <a:bodyPr/>
        <a:lstStyle/>
        <a:p>
          <a:pPr>
            <a:buFont typeface="Wingdings" panose="05000000000000000000" pitchFamily="2" charset="2"/>
            <a:buChar char="§"/>
          </a:pPr>
          <a:r>
            <a:rPr lang="en-US" sz="2000" dirty="0"/>
            <a:t>CVV</a:t>
          </a:r>
        </a:p>
      </dgm:t>
    </dgm:pt>
    <dgm:pt modelId="{EDBC165E-EB0A-4BF0-B0E2-A4DD030790E1}" type="parTrans" cxnId="{22518698-FAC4-43B1-898C-62F203396941}">
      <dgm:prSet/>
      <dgm:spPr/>
      <dgm:t>
        <a:bodyPr/>
        <a:lstStyle/>
        <a:p>
          <a:endParaRPr lang="en-US"/>
        </a:p>
      </dgm:t>
    </dgm:pt>
    <dgm:pt modelId="{789D5FDE-D0B4-41C7-89D8-9253D7C75B03}" type="sibTrans" cxnId="{22518698-FAC4-43B1-898C-62F203396941}">
      <dgm:prSet/>
      <dgm:spPr/>
      <dgm:t>
        <a:bodyPr/>
        <a:lstStyle/>
        <a:p>
          <a:endParaRPr lang="en-US"/>
        </a:p>
      </dgm:t>
    </dgm:pt>
    <dgm:pt modelId="{51A447CB-E6B0-4143-A75E-9CABF1EF7804}">
      <dgm:prSet phldrT="[Text]" custT="1"/>
      <dgm:spPr/>
      <dgm:t>
        <a:bodyPr/>
        <a:lstStyle/>
        <a:p>
          <a:pPr>
            <a:buFont typeface="Wingdings" panose="05000000000000000000" pitchFamily="2" charset="2"/>
            <a:buChar char="§"/>
          </a:pPr>
          <a:r>
            <a:rPr lang="en-US" sz="2000" dirty="0"/>
            <a:t>Security questions</a:t>
          </a:r>
        </a:p>
      </dgm:t>
    </dgm:pt>
    <dgm:pt modelId="{959D6D9C-267F-406F-95F9-B94158698C16}" type="parTrans" cxnId="{8DD759E4-BF24-43C8-A987-027FA03FB726}">
      <dgm:prSet/>
      <dgm:spPr/>
      <dgm:t>
        <a:bodyPr/>
        <a:lstStyle/>
        <a:p>
          <a:endParaRPr lang="en-US"/>
        </a:p>
      </dgm:t>
    </dgm:pt>
    <dgm:pt modelId="{3D05E98F-D455-434F-918A-16CFD1B94F60}" type="sibTrans" cxnId="{8DD759E4-BF24-43C8-A987-027FA03FB726}">
      <dgm:prSet/>
      <dgm:spPr/>
      <dgm:t>
        <a:bodyPr/>
        <a:lstStyle/>
        <a:p>
          <a:endParaRPr lang="en-US"/>
        </a:p>
      </dgm:t>
    </dgm:pt>
    <dgm:pt modelId="{CDFDBF00-E762-42F3-94C8-E5D1136D90FD}">
      <dgm:prSet phldrT="[Text]" custT="1"/>
      <dgm:spPr/>
      <dgm:t>
        <a:bodyPr/>
        <a:lstStyle/>
        <a:p>
          <a:pPr>
            <a:buFont typeface="Wingdings" panose="05000000000000000000" pitchFamily="2" charset="2"/>
            <a:buChar char="§"/>
          </a:pPr>
          <a:r>
            <a:rPr lang="en-US" sz="2000" b="0" dirty="0"/>
            <a:t>Demographics</a:t>
          </a:r>
        </a:p>
      </dgm:t>
    </dgm:pt>
    <dgm:pt modelId="{2B0CF2E1-A63A-4A06-A6C8-94A975FD801D}" type="parTrans" cxnId="{321B3D0A-E2D0-48C2-8D98-8DA3993B946C}">
      <dgm:prSet/>
      <dgm:spPr/>
      <dgm:t>
        <a:bodyPr/>
        <a:lstStyle/>
        <a:p>
          <a:endParaRPr lang="en-US"/>
        </a:p>
      </dgm:t>
    </dgm:pt>
    <dgm:pt modelId="{20ECD6EF-F4B0-4B08-83D7-1600F6BA8953}" type="sibTrans" cxnId="{321B3D0A-E2D0-48C2-8D98-8DA3993B946C}">
      <dgm:prSet/>
      <dgm:spPr/>
      <dgm:t>
        <a:bodyPr/>
        <a:lstStyle/>
        <a:p>
          <a:endParaRPr lang="en-US"/>
        </a:p>
      </dgm:t>
    </dgm:pt>
    <dgm:pt modelId="{21E33D3F-F3A0-4C16-AC26-E49D6695C9D4}">
      <dgm:prSet phldrT="[Text]" custT="1"/>
      <dgm:spPr/>
      <dgm:t>
        <a:bodyPr/>
        <a:lstStyle/>
        <a:p>
          <a:pPr>
            <a:buFont typeface="Wingdings" panose="05000000000000000000" pitchFamily="2" charset="2"/>
            <a:buChar char="§"/>
          </a:pPr>
          <a:r>
            <a:rPr lang="en-US" sz="2000" b="0" dirty="0"/>
            <a:t>Medical history</a:t>
          </a:r>
        </a:p>
      </dgm:t>
    </dgm:pt>
    <dgm:pt modelId="{D211A953-E47C-4D9A-8D0E-C62B9C2F4188}" type="parTrans" cxnId="{44E4E251-92CC-46B8-ABAB-A724401F4465}">
      <dgm:prSet/>
      <dgm:spPr/>
      <dgm:t>
        <a:bodyPr/>
        <a:lstStyle/>
        <a:p>
          <a:endParaRPr lang="en-US"/>
        </a:p>
      </dgm:t>
    </dgm:pt>
    <dgm:pt modelId="{D3322CDD-BD6C-4BB3-8DC3-54F92CCE4905}" type="sibTrans" cxnId="{44E4E251-92CC-46B8-ABAB-A724401F4465}">
      <dgm:prSet/>
      <dgm:spPr/>
      <dgm:t>
        <a:bodyPr/>
        <a:lstStyle/>
        <a:p>
          <a:endParaRPr lang="en-US"/>
        </a:p>
      </dgm:t>
    </dgm:pt>
    <dgm:pt modelId="{38A5A2A9-CD6E-45CC-9243-F18B380C383F}">
      <dgm:prSet phldrT="[Text]" custT="1"/>
      <dgm:spPr/>
      <dgm:t>
        <a:bodyPr/>
        <a:lstStyle/>
        <a:p>
          <a:pPr>
            <a:buFont typeface="Wingdings" panose="05000000000000000000" pitchFamily="2" charset="2"/>
            <a:buChar char="§"/>
          </a:pPr>
          <a:r>
            <a:rPr lang="en-US" sz="2000" b="0" dirty="0"/>
            <a:t>Test results</a:t>
          </a:r>
          <a:endParaRPr lang="en-US" sz="1900" b="0" dirty="0"/>
        </a:p>
      </dgm:t>
    </dgm:pt>
    <dgm:pt modelId="{823340E2-2063-45F9-B813-137BC0C8ECE3}" type="parTrans" cxnId="{5419A89F-15A1-4246-87D0-6A4807BD8F88}">
      <dgm:prSet/>
      <dgm:spPr/>
      <dgm:t>
        <a:bodyPr/>
        <a:lstStyle/>
        <a:p>
          <a:endParaRPr lang="en-US"/>
        </a:p>
      </dgm:t>
    </dgm:pt>
    <dgm:pt modelId="{63126C0E-3DF0-4B65-9071-588997CA2283}" type="sibTrans" cxnId="{5419A89F-15A1-4246-87D0-6A4807BD8F88}">
      <dgm:prSet/>
      <dgm:spPr/>
      <dgm:t>
        <a:bodyPr/>
        <a:lstStyle/>
        <a:p>
          <a:endParaRPr lang="en-US"/>
        </a:p>
      </dgm:t>
    </dgm:pt>
    <dgm:pt modelId="{02920250-013B-4342-BD9E-AEC476E8FEFD}" type="pres">
      <dgm:prSet presAssocID="{41989059-A567-49E6-A200-4665CF7FDBFC}" presName="Name0" presStyleCnt="0">
        <dgm:presLayoutVars>
          <dgm:dir/>
          <dgm:animLvl val="lvl"/>
          <dgm:resizeHandles val="exact"/>
        </dgm:presLayoutVars>
      </dgm:prSet>
      <dgm:spPr/>
    </dgm:pt>
    <dgm:pt modelId="{0FCCD289-D2B5-488F-A299-0E6406C3B47C}" type="pres">
      <dgm:prSet presAssocID="{9B09FE36-C619-459E-A0AB-20B77FA3A9F2}" presName="linNode" presStyleCnt="0"/>
      <dgm:spPr/>
    </dgm:pt>
    <dgm:pt modelId="{D2ABE7D6-FA3E-4CF5-8B94-75C9FF9C4D4E}" type="pres">
      <dgm:prSet presAssocID="{9B09FE36-C619-459E-A0AB-20B77FA3A9F2}" presName="parTx" presStyleLbl="revTx" presStyleIdx="0" presStyleCnt="4">
        <dgm:presLayoutVars>
          <dgm:chMax val="1"/>
          <dgm:bulletEnabled val="1"/>
        </dgm:presLayoutVars>
      </dgm:prSet>
      <dgm:spPr/>
    </dgm:pt>
    <dgm:pt modelId="{2B55977F-2963-4B86-BFE4-EBDA56A7B7F6}" type="pres">
      <dgm:prSet presAssocID="{9B09FE36-C619-459E-A0AB-20B77FA3A9F2}" presName="bracket" presStyleLbl="parChTrans1D1" presStyleIdx="0" presStyleCnt="4"/>
      <dgm:spPr/>
    </dgm:pt>
    <dgm:pt modelId="{11B3AA02-67DB-4F17-ABDE-B267DDCF727A}" type="pres">
      <dgm:prSet presAssocID="{9B09FE36-C619-459E-A0AB-20B77FA3A9F2}" presName="spH" presStyleCnt="0"/>
      <dgm:spPr/>
    </dgm:pt>
    <dgm:pt modelId="{16A349EE-991E-4CAA-ACCE-E5DF436A1ED9}" type="pres">
      <dgm:prSet presAssocID="{9B09FE36-C619-459E-A0AB-20B77FA3A9F2}" presName="desTx" presStyleLbl="node1" presStyleIdx="0" presStyleCnt="4">
        <dgm:presLayoutVars>
          <dgm:bulletEnabled val="1"/>
        </dgm:presLayoutVars>
      </dgm:prSet>
      <dgm:spPr/>
    </dgm:pt>
    <dgm:pt modelId="{DD6E7751-9831-41F0-A53B-A5D1ABBC2701}" type="pres">
      <dgm:prSet presAssocID="{1F7F7397-8199-4D90-82A5-201D9A0E0CDE}" presName="spV" presStyleCnt="0"/>
      <dgm:spPr/>
    </dgm:pt>
    <dgm:pt modelId="{59DBFBAD-5A74-436A-9935-757A4113C339}" type="pres">
      <dgm:prSet presAssocID="{4B02A17C-FDE5-4F61-8E83-AB74E73F3B58}" presName="linNode" presStyleCnt="0"/>
      <dgm:spPr/>
    </dgm:pt>
    <dgm:pt modelId="{1073B9AD-22FC-4CA1-99F0-D45DF76C6A79}" type="pres">
      <dgm:prSet presAssocID="{4B02A17C-FDE5-4F61-8E83-AB74E73F3B58}" presName="parTx" presStyleLbl="revTx" presStyleIdx="1" presStyleCnt="4">
        <dgm:presLayoutVars>
          <dgm:chMax val="1"/>
          <dgm:bulletEnabled val="1"/>
        </dgm:presLayoutVars>
      </dgm:prSet>
      <dgm:spPr/>
    </dgm:pt>
    <dgm:pt modelId="{41F7F7D0-C9F4-4DCE-A20E-30DBA92433EA}" type="pres">
      <dgm:prSet presAssocID="{4B02A17C-FDE5-4F61-8E83-AB74E73F3B58}" presName="bracket" presStyleLbl="parChTrans1D1" presStyleIdx="1" presStyleCnt="4"/>
      <dgm:spPr/>
    </dgm:pt>
    <dgm:pt modelId="{B7426DAF-D023-4BA0-BF95-DB93A142B10D}" type="pres">
      <dgm:prSet presAssocID="{4B02A17C-FDE5-4F61-8E83-AB74E73F3B58}" presName="spH" presStyleCnt="0"/>
      <dgm:spPr/>
    </dgm:pt>
    <dgm:pt modelId="{EF26BAC3-5FF3-4B30-9155-1B1888196EC6}" type="pres">
      <dgm:prSet presAssocID="{4B02A17C-FDE5-4F61-8E83-AB74E73F3B58}" presName="desTx" presStyleLbl="node1" presStyleIdx="1" presStyleCnt="4">
        <dgm:presLayoutVars>
          <dgm:bulletEnabled val="1"/>
        </dgm:presLayoutVars>
      </dgm:prSet>
      <dgm:spPr/>
    </dgm:pt>
    <dgm:pt modelId="{87394782-AB47-4001-8BB4-83B2267A11DC}" type="pres">
      <dgm:prSet presAssocID="{0A6FCB84-B856-4FB1-ABBA-D88F5B1088B9}" presName="spV" presStyleCnt="0"/>
      <dgm:spPr/>
    </dgm:pt>
    <dgm:pt modelId="{383BA17D-E508-4336-B75A-9B232B6079FA}" type="pres">
      <dgm:prSet presAssocID="{53CCBE4E-D524-4A8F-A397-62A5677723F9}" presName="linNode" presStyleCnt="0"/>
      <dgm:spPr/>
    </dgm:pt>
    <dgm:pt modelId="{5C0EABD5-6CFA-404A-B042-2867D2D3618B}" type="pres">
      <dgm:prSet presAssocID="{53CCBE4E-D524-4A8F-A397-62A5677723F9}" presName="parTx" presStyleLbl="revTx" presStyleIdx="2" presStyleCnt="4">
        <dgm:presLayoutVars>
          <dgm:chMax val="1"/>
          <dgm:bulletEnabled val="1"/>
        </dgm:presLayoutVars>
      </dgm:prSet>
      <dgm:spPr/>
    </dgm:pt>
    <dgm:pt modelId="{65AAF92F-3098-41B2-959D-6FC780014A50}" type="pres">
      <dgm:prSet presAssocID="{53CCBE4E-D524-4A8F-A397-62A5677723F9}" presName="bracket" presStyleLbl="parChTrans1D1" presStyleIdx="2" presStyleCnt="4"/>
      <dgm:spPr/>
    </dgm:pt>
    <dgm:pt modelId="{434784A2-5A8C-45F5-85D4-B1BC1CCDFC20}" type="pres">
      <dgm:prSet presAssocID="{53CCBE4E-D524-4A8F-A397-62A5677723F9}" presName="spH" presStyleCnt="0"/>
      <dgm:spPr/>
    </dgm:pt>
    <dgm:pt modelId="{F7E0BF14-5BA7-4E54-8474-0A5528FBC636}" type="pres">
      <dgm:prSet presAssocID="{53CCBE4E-D524-4A8F-A397-62A5677723F9}" presName="desTx" presStyleLbl="node1" presStyleIdx="2" presStyleCnt="4">
        <dgm:presLayoutVars>
          <dgm:bulletEnabled val="1"/>
        </dgm:presLayoutVars>
      </dgm:prSet>
      <dgm:spPr/>
    </dgm:pt>
    <dgm:pt modelId="{5F78A0DA-1C6A-4F04-AA9D-A9DAF7A0CC55}" type="pres">
      <dgm:prSet presAssocID="{D383F5E9-D88C-45C1-AD25-DAF793D8853D}" presName="spV" presStyleCnt="0"/>
      <dgm:spPr/>
    </dgm:pt>
    <dgm:pt modelId="{5B3A8B45-C4C8-4BBB-90DF-D9C8C60FB8C6}" type="pres">
      <dgm:prSet presAssocID="{5ECA4329-35CF-4F4B-A69C-2E2AE345569B}" presName="linNode" presStyleCnt="0"/>
      <dgm:spPr/>
    </dgm:pt>
    <dgm:pt modelId="{71E04916-CE33-4136-AB18-A483F74CA5A6}" type="pres">
      <dgm:prSet presAssocID="{5ECA4329-35CF-4F4B-A69C-2E2AE345569B}" presName="parTx" presStyleLbl="revTx" presStyleIdx="3" presStyleCnt="4">
        <dgm:presLayoutVars>
          <dgm:chMax val="1"/>
          <dgm:bulletEnabled val="1"/>
        </dgm:presLayoutVars>
      </dgm:prSet>
      <dgm:spPr/>
    </dgm:pt>
    <dgm:pt modelId="{89583A60-FF48-4582-B7B8-A87326DCAD3A}" type="pres">
      <dgm:prSet presAssocID="{5ECA4329-35CF-4F4B-A69C-2E2AE345569B}" presName="bracket" presStyleLbl="parChTrans1D1" presStyleIdx="3" presStyleCnt="4"/>
      <dgm:spPr/>
    </dgm:pt>
    <dgm:pt modelId="{3DB34F3C-19D8-441A-8CD2-B288DE81670E}" type="pres">
      <dgm:prSet presAssocID="{5ECA4329-35CF-4F4B-A69C-2E2AE345569B}" presName="spH" presStyleCnt="0"/>
      <dgm:spPr/>
    </dgm:pt>
    <dgm:pt modelId="{5EC41CAC-567D-43A1-862C-B50C1F70580A}" type="pres">
      <dgm:prSet presAssocID="{5ECA4329-35CF-4F4B-A69C-2E2AE345569B}" presName="desTx" presStyleLbl="node1" presStyleIdx="3" presStyleCnt="4">
        <dgm:presLayoutVars>
          <dgm:bulletEnabled val="1"/>
        </dgm:presLayoutVars>
      </dgm:prSet>
      <dgm:spPr/>
    </dgm:pt>
  </dgm:ptLst>
  <dgm:cxnLst>
    <dgm:cxn modelId="{321B3D0A-E2D0-48C2-8D98-8DA3993B946C}" srcId="{5ECA4329-35CF-4F4B-A69C-2E2AE345569B}" destId="{CDFDBF00-E762-42F3-94C8-E5D1136D90FD}" srcOrd="0" destOrd="0" parTransId="{2B0CF2E1-A63A-4A06-A6C8-94A975FD801D}" sibTransId="{20ECD6EF-F4B0-4B08-83D7-1600F6BA8953}"/>
    <dgm:cxn modelId="{1A689B0F-A8FC-4385-A6BE-31E54B187F0F}" srcId="{41989059-A567-49E6-A200-4665CF7FDBFC}" destId="{5ECA4329-35CF-4F4B-A69C-2E2AE345569B}" srcOrd="3" destOrd="0" parTransId="{4A803121-7346-4EA9-9B1D-827FA3A9D0DC}" sibTransId="{992255AC-7357-416F-9163-0833FCFCD8F4}"/>
    <dgm:cxn modelId="{E98C1E11-39C5-49B1-8C89-49FDAD3F1E87}" srcId="{4B02A17C-FDE5-4F61-8E83-AB74E73F3B58}" destId="{13718605-E2E0-4A31-A2B8-346EB2462944}" srcOrd="1" destOrd="0" parTransId="{2D430B46-81F5-4FC4-BBE4-CB244982AC65}" sibTransId="{7CDC4748-C3F9-4A94-B921-100B13402C80}"/>
    <dgm:cxn modelId="{1749C432-0E7F-4ED6-9AC4-5C13F450DEB5}" srcId="{9B09FE36-C619-459E-A0AB-20B77FA3A9F2}" destId="{ACE8A8B6-7A47-43DD-B11A-E41D52999732}" srcOrd="2" destOrd="0" parTransId="{874845F9-01C8-43B0-A5AF-7AE9EE33A677}" sibTransId="{0B2A8404-E9B2-49F9-954B-862C336F85B3}"/>
    <dgm:cxn modelId="{E6DA4334-137B-4F0F-A050-AD3E554D115B}" type="presOf" srcId="{53CCBE4E-D524-4A8F-A397-62A5677723F9}" destId="{5C0EABD5-6CFA-404A-B042-2867D2D3618B}" srcOrd="0" destOrd="0" presId="urn:diagrams.loki3.com/BracketList"/>
    <dgm:cxn modelId="{7C09E23E-CF58-4993-AAD7-E99B074CD2FA}" srcId="{9B09FE36-C619-459E-A0AB-20B77FA3A9F2}" destId="{BE77F9FF-6EF8-4AE6-A363-5FDE2E5F3D71}" srcOrd="0" destOrd="0" parTransId="{F56A40F7-40D3-4964-BE5B-D3216BE7E48B}" sibTransId="{3E1B0438-9C8B-4E41-B91B-5D80D6F0AB91}"/>
    <dgm:cxn modelId="{8F0FCF64-CD84-467E-96CF-796C7C0D8D71}" type="presOf" srcId="{BE77F9FF-6EF8-4AE6-A363-5FDE2E5F3D71}" destId="{16A349EE-991E-4CAA-ACCE-E5DF436A1ED9}" srcOrd="0" destOrd="0" presId="urn:diagrams.loki3.com/BracketList"/>
    <dgm:cxn modelId="{04EED066-53AF-4910-87D8-A6CC556D1F0B}" srcId="{9B09FE36-C619-459E-A0AB-20B77FA3A9F2}" destId="{522F3AA1-AE87-4038-9D5C-27A9889C7DC6}" srcOrd="1" destOrd="0" parTransId="{AAA4E20B-CB2E-4E03-8BBD-B8A2BC8AB9D5}" sibTransId="{7DAE2AA2-E233-4B9F-AFCA-CE2DC28AF2A9}"/>
    <dgm:cxn modelId="{FBA9CE6D-6EF7-4F38-8B25-CCBBB551DFB0}" srcId="{41989059-A567-49E6-A200-4665CF7FDBFC}" destId="{53CCBE4E-D524-4A8F-A397-62A5677723F9}" srcOrd="2" destOrd="0" parTransId="{44548A84-CA37-4DD1-91FB-8BE0609D01A3}" sibTransId="{D383F5E9-D88C-45C1-AD25-DAF793D8853D}"/>
    <dgm:cxn modelId="{44E4E251-92CC-46B8-ABAB-A724401F4465}" srcId="{5ECA4329-35CF-4F4B-A69C-2E2AE345569B}" destId="{21E33D3F-F3A0-4C16-AC26-E49D6695C9D4}" srcOrd="1" destOrd="0" parTransId="{D211A953-E47C-4D9A-8D0E-C62B9C2F4188}" sibTransId="{D3322CDD-BD6C-4BB3-8DC3-54F92CCE4905}"/>
    <dgm:cxn modelId="{4887D352-6D80-4689-8E47-D358B2AF815F}" type="presOf" srcId="{13718605-E2E0-4A31-A2B8-346EB2462944}" destId="{EF26BAC3-5FF3-4B30-9155-1B1888196EC6}" srcOrd="0" destOrd="1" presId="urn:diagrams.loki3.com/BracketList"/>
    <dgm:cxn modelId="{C1FD6A75-266D-4EAE-9880-BB0D85F7DF4F}" type="presOf" srcId="{41989059-A567-49E6-A200-4665CF7FDBFC}" destId="{02920250-013B-4342-BD9E-AEC476E8FEFD}" srcOrd="0" destOrd="0" presId="urn:diagrams.loki3.com/BracketList"/>
    <dgm:cxn modelId="{C67B0D77-E576-463F-BAF7-2613F7DE4CE1}" srcId="{4B02A17C-FDE5-4F61-8E83-AB74E73F3B58}" destId="{79E646A0-8C8E-4A62-9DFC-E3DBF0CD5A98}" srcOrd="0" destOrd="0" parTransId="{61E0FB7C-4034-4D5C-8B26-2E19C130BF86}" sibTransId="{776F841B-9F5D-4F3C-9470-0761ADBA2B20}"/>
    <dgm:cxn modelId="{CA49027F-2909-4664-B289-C6BB55D2DD5D}" type="presOf" srcId="{38A5A2A9-CD6E-45CC-9243-F18B380C383F}" destId="{5EC41CAC-567D-43A1-862C-B50C1F70580A}" srcOrd="0" destOrd="2" presId="urn:diagrams.loki3.com/BracketList"/>
    <dgm:cxn modelId="{94AF2F83-E48F-46CB-8343-F00F09C6904F}" type="presOf" srcId="{4B02A17C-FDE5-4F61-8E83-AB74E73F3B58}" destId="{1073B9AD-22FC-4CA1-99F0-D45DF76C6A79}" srcOrd="0" destOrd="0" presId="urn:diagrams.loki3.com/BracketList"/>
    <dgm:cxn modelId="{7E49D988-C50C-4E85-97EA-F77523959ED0}" type="presOf" srcId="{CDFDBF00-E762-42F3-94C8-E5D1136D90FD}" destId="{5EC41CAC-567D-43A1-862C-B50C1F70580A}" srcOrd="0" destOrd="0" presId="urn:diagrams.loki3.com/BracketList"/>
    <dgm:cxn modelId="{66EE868F-2EF2-427F-A904-66D3754A3AD1}" type="presOf" srcId="{3BB1B583-5A26-4C76-B886-E140E73A038B}" destId="{EF26BAC3-5FF3-4B30-9155-1B1888196EC6}" srcOrd="0" destOrd="2" presId="urn:diagrams.loki3.com/BracketList"/>
    <dgm:cxn modelId="{C3CEF38F-8763-416C-BFAB-4FEF1AE5016F}" type="presOf" srcId="{9B09FE36-C619-459E-A0AB-20B77FA3A9F2}" destId="{D2ABE7D6-FA3E-4CF5-8B94-75C9FF9C4D4E}" srcOrd="0" destOrd="0" presId="urn:diagrams.loki3.com/BracketList"/>
    <dgm:cxn modelId="{F6C75191-7E10-4706-8E4F-C0B4FFB37ECB}" type="presOf" srcId="{79E646A0-8C8E-4A62-9DFC-E3DBF0CD5A98}" destId="{EF26BAC3-5FF3-4B30-9155-1B1888196EC6}" srcOrd="0" destOrd="0" presId="urn:diagrams.loki3.com/BracketList"/>
    <dgm:cxn modelId="{F111E593-C378-4918-8523-397DF8F17E66}" type="presOf" srcId="{86265750-9E00-44CC-BA8C-B8CB010E7A51}" destId="{F7E0BF14-5BA7-4E54-8474-0A5528FBC636}" srcOrd="0" destOrd="0" presId="urn:diagrams.loki3.com/BracketList"/>
    <dgm:cxn modelId="{22518698-FAC4-43B1-898C-62F203396941}" srcId="{4B02A17C-FDE5-4F61-8E83-AB74E73F3B58}" destId="{3BB1B583-5A26-4C76-B886-E140E73A038B}" srcOrd="2" destOrd="0" parTransId="{EDBC165E-EB0A-4BF0-B0E2-A4DD030790E1}" sibTransId="{789D5FDE-D0B4-41C7-89D8-9253D7C75B03}"/>
    <dgm:cxn modelId="{DB19719E-5A58-42F4-9EAF-EBE16DC0192B}" srcId="{41989059-A567-49E6-A200-4665CF7FDBFC}" destId="{4B02A17C-FDE5-4F61-8E83-AB74E73F3B58}" srcOrd="1" destOrd="0" parTransId="{75D3F060-BA62-43AF-95CA-383B819DF8A4}" sibTransId="{0A6FCB84-B856-4FB1-ABBA-D88F5B1088B9}"/>
    <dgm:cxn modelId="{5419A89F-15A1-4246-87D0-6A4807BD8F88}" srcId="{5ECA4329-35CF-4F4B-A69C-2E2AE345569B}" destId="{38A5A2A9-CD6E-45CC-9243-F18B380C383F}" srcOrd="2" destOrd="0" parTransId="{823340E2-2063-45F9-B813-137BC0C8ECE3}" sibTransId="{63126C0E-3DF0-4B65-9071-588997CA2283}"/>
    <dgm:cxn modelId="{8C29C8A0-F278-4612-B893-9A6F478E70AB}" type="presOf" srcId="{21E33D3F-F3A0-4C16-AC26-E49D6695C9D4}" destId="{5EC41CAC-567D-43A1-862C-B50C1F70580A}" srcOrd="0" destOrd="1" presId="urn:diagrams.loki3.com/BracketList"/>
    <dgm:cxn modelId="{A83E81B2-4B7F-4A9E-90F1-525941461973}" type="presOf" srcId="{ACE8A8B6-7A47-43DD-B11A-E41D52999732}" destId="{16A349EE-991E-4CAA-ACCE-E5DF436A1ED9}" srcOrd="0" destOrd="2" presId="urn:diagrams.loki3.com/BracketList"/>
    <dgm:cxn modelId="{F5C937B5-7319-43EA-A37E-5506C25C6436}" srcId="{41989059-A567-49E6-A200-4665CF7FDBFC}" destId="{9B09FE36-C619-459E-A0AB-20B77FA3A9F2}" srcOrd="0" destOrd="0" parTransId="{D354644C-3B05-4621-9A11-55962CDD9C0F}" sibTransId="{1F7F7397-8199-4D90-82A5-201D9A0E0CDE}"/>
    <dgm:cxn modelId="{1B62D4C6-3090-476B-9C02-9513E96DA4BF}" srcId="{53CCBE4E-D524-4A8F-A397-62A5677723F9}" destId="{86265750-9E00-44CC-BA8C-B8CB010E7A51}" srcOrd="0" destOrd="0" parTransId="{0DE39D30-809C-4450-BDA0-C87C96829A0F}" sibTransId="{E2F781BB-3AEE-463E-8701-C1C0D929DC23}"/>
    <dgm:cxn modelId="{48A753D4-8CA8-4620-9AA1-95E533526664}" type="presOf" srcId="{51A447CB-E6B0-4143-A75E-9CABF1EF7804}" destId="{F7E0BF14-5BA7-4E54-8474-0A5528FBC636}" srcOrd="0" destOrd="1" presId="urn:diagrams.loki3.com/BracketList"/>
    <dgm:cxn modelId="{DF8199DA-8C32-44D6-9AFE-0E35B115DAB2}" type="presOf" srcId="{522F3AA1-AE87-4038-9D5C-27A9889C7DC6}" destId="{16A349EE-991E-4CAA-ACCE-E5DF436A1ED9}" srcOrd="0" destOrd="1" presId="urn:diagrams.loki3.com/BracketList"/>
    <dgm:cxn modelId="{8DD759E4-BF24-43C8-A987-027FA03FB726}" srcId="{53CCBE4E-D524-4A8F-A397-62A5677723F9}" destId="{51A447CB-E6B0-4143-A75E-9CABF1EF7804}" srcOrd="1" destOrd="0" parTransId="{959D6D9C-267F-406F-95F9-B94158698C16}" sibTransId="{3D05E98F-D455-434F-918A-16CFD1B94F60}"/>
    <dgm:cxn modelId="{3262E3F5-2122-4AD7-B9A2-F0D4712466DD}" type="presOf" srcId="{5ECA4329-35CF-4F4B-A69C-2E2AE345569B}" destId="{71E04916-CE33-4136-AB18-A483F74CA5A6}" srcOrd="0" destOrd="0" presId="urn:diagrams.loki3.com/BracketList"/>
    <dgm:cxn modelId="{254AC9CC-70EA-4811-967E-B5D12C91BDD3}" type="presParOf" srcId="{02920250-013B-4342-BD9E-AEC476E8FEFD}" destId="{0FCCD289-D2B5-488F-A299-0E6406C3B47C}" srcOrd="0" destOrd="0" presId="urn:diagrams.loki3.com/BracketList"/>
    <dgm:cxn modelId="{419A529A-6904-4F1F-B938-678BC4AA4671}" type="presParOf" srcId="{0FCCD289-D2B5-488F-A299-0E6406C3B47C}" destId="{D2ABE7D6-FA3E-4CF5-8B94-75C9FF9C4D4E}" srcOrd="0" destOrd="0" presId="urn:diagrams.loki3.com/BracketList"/>
    <dgm:cxn modelId="{6018D9CA-1FDD-46DA-B352-FED5E045A40C}" type="presParOf" srcId="{0FCCD289-D2B5-488F-A299-0E6406C3B47C}" destId="{2B55977F-2963-4B86-BFE4-EBDA56A7B7F6}" srcOrd="1" destOrd="0" presId="urn:diagrams.loki3.com/BracketList"/>
    <dgm:cxn modelId="{E663702F-6105-4228-AA56-6F8F5F89FBED}" type="presParOf" srcId="{0FCCD289-D2B5-488F-A299-0E6406C3B47C}" destId="{11B3AA02-67DB-4F17-ABDE-B267DDCF727A}" srcOrd="2" destOrd="0" presId="urn:diagrams.loki3.com/BracketList"/>
    <dgm:cxn modelId="{E824404B-13DA-463B-AA22-FA179F09739F}" type="presParOf" srcId="{0FCCD289-D2B5-488F-A299-0E6406C3B47C}" destId="{16A349EE-991E-4CAA-ACCE-E5DF436A1ED9}" srcOrd="3" destOrd="0" presId="urn:diagrams.loki3.com/BracketList"/>
    <dgm:cxn modelId="{8021A94E-8594-4976-8670-5E851D75962B}" type="presParOf" srcId="{02920250-013B-4342-BD9E-AEC476E8FEFD}" destId="{DD6E7751-9831-41F0-A53B-A5D1ABBC2701}" srcOrd="1" destOrd="0" presId="urn:diagrams.loki3.com/BracketList"/>
    <dgm:cxn modelId="{C29B70FD-9451-4380-BF6F-8B9B26E950E1}" type="presParOf" srcId="{02920250-013B-4342-BD9E-AEC476E8FEFD}" destId="{59DBFBAD-5A74-436A-9935-757A4113C339}" srcOrd="2" destOrd="0" presId="urn:diagrams.loki3.com/BracketList"/>
    <dgm:cxn modelId="{B6EA7712-B4E2-43A6-A5FD-7472B2AD18FF}" type="presParOf" srcId="{59DBFBAD-5A74-436A-9935-757A4113C339}" destId="{1073B9AD-22FC-4CA1-99F0-D45DF76C6A79}" srcOrd="0" destOrd="0" presId="urn:diagrams.loki3.com/BracketList"/>
    <dgm:cxn modelId="{72F0A63F-A637-40E7-A684-0BCF398B75FA}" type="presParOf" srcId="{59DBFBAD-5A74-436A-9935-757A4113C339}" destId="{41F7F7D0-C9F4-4DCE-A20E-30DBA92433EA}" srcOrd="1" destOrd="0" presId="urn:diagrams.loki3.com/BracketList"/>
    <dgm:cxn modelId="{5C601569-7778-47AA-9071-F8D081DC0D55}" type="presParOf" srcId="{59DBFBAD-5A74-436A-9935-757A4113C339}" destId="{B7426DAF-D023-4BA0-BF95-DB93A142B10D}" srcOrd="2" destOrd="0" presId="urn:diagrams.loki3.com/BracketList"/>
    <dgm:cxn modelId="{AC5A23E7-B143-4EC5-962D-3CCD3306033F}" type="presParOf" srcId="{59DBFBAD-5A74-436A-9935-757A4113C339}" destId="{EF26BAC3-5FF3-4B30-9155-1B1888196EC6}" srcOrd="3" destOrd="0" presId="urn:diagrams.loki3.com/BracketList"/>
    <dgm:cxn modelId="{A3392817-BC71-4DD8-A490-AC3EC6CA21F6}" type="presParOf" srcId="{02920250-013B-4342-BD9E-AEC476E8FEFD}" destId="{87394782-AB47-4001-8BB4-83B2267A11DC}" srcOrd="3" destOrd="0" presId="urn:diagrams.loki3.com/BracketList"/>
    <dgm:cxn modelId="{F8E315A6-E0CD-4E1F-AD8E-9A3BA5CBE7A8}" type="presParOf" srcId="{02920250-013B-4342-BD9E-AEC476E8FEFD}" destId="{383BA17D-E508-4336-B75A-9B232B6079FA}" srcOrd="4" destOrd="0" presId="urn:diagrams.loki3.com/BracketList"/>
    <dgm:cxn modelId="{86CCB4C5-1AC3-4297-81B8-7E32059B5741}" type="presParOf" srcId="{383BA17D-E508-4336-B75A-9B232B6079FA}" destId="{5C0EABD5-6CFA-404A-B042-2867D2D3618B}" srcOrd="0" destOrd="0" presId="urn:diagrams.loki3.com/BracketList"/>
    <dgm:cxn modelId="{67DE443A-5FD5-45EB-8830-405EBA922040}" type="presParOf" srcId="{383BA17D-E508-4336-B75A-9B232B6079FA}" destId="{65AAF92F-3098-41B2-959D-6FC780014A50}" srcOrd="1" destOrd="0" presId="urn:diagrams.loki3.com/BracketList"/>
    <dgm:cxn modelId="{A9082C43-F448-4357-A44C-F8E1ECA725FF}" type="presParOf" srcId="{383BA17D-E508-4336-B75A-9B232B6079FA}" destId="{434784A2-5A8C-45F5-85D4-B1BC1CCDFC20}" srcOrd="2" destOrd="0" presId="urn:diagrams.loki3.com/BracketList"/>
    <dgm:cxn modelId="{897AC6DC-F9DF-45F1-B29C-6385AE440024}" type="presParOf" srcId="{383BA17D-E508-4336-B75A-9B232B6079FA}" destId="{F7E0BF14-5BA7-4E54-8474-0A5528FBC636}" srcOrd="3" destOrd="0" presId="urn:diagrams.loki3.com/BracketList"/>
    <dgm:cxn modelId="{9A6D4D8A-361C-4B66-AF99-1632DDAF62E6}" type="presParOf" srcId="{02920250-013B-4342-BD9E-AEC476E8FEFD}" destId="{5F78A0DA-1C6A-4F04-AA9D-A9DAF7A0CC55}" srcOrd="5" destOrd="0" presId="urn:diagrams.loki3.com/BracketList"/>
    <dgm:cxn modelId="{8F59F3E9-1AA7-47A9-A316-0997B5CB5FA6}" type="presParOf" srcId="{02920250-013B-4342-BD9E-AEC476E8FEFD}" destId="{5B3A8B45-C4C8-4BBB-90DF-D9C8C60FB8C6}" srcOrd="6" destOrd="0" presId="urn:diagrams.loki3.com/BracketList"/>
    <dgm:cxn modelId="{54464246-C075-446B-AF91-A0433A1C9CF6}" type="presParOf" srcId="{5B3A8B45-C4C8-4BBB-90DF-D9C8C60FB8C6}" destId="{71E04916-CE33-4136-AB18-A483F74CA5A6}" srcOrd="0" destOrd="0" presId="urn:diagrams.loki3.com/BracketList"/>
    <dgm:cxn modelId="{FE4AF771-6808-41EB-A278-DFB486048B29}" type="presParOf" srcId="{5B3A8B45-C4C8-4BBB-90DF-D9C8C60FB8C6}" destId="{89583A60-FF48-4582-B7B8-A87326DCAD3A}" srcOrd="1" destOrd="0" presId="urn:diagrams.loki3.com/BracketList"/>
    <dgm:cxn modelId="{CF7AEE76-9C75-4547-8FFA-5A74DECDC283}" type="presParOf" srcId="{5B3A8B45-C4C8-4BBB-90DF-D9C8C60FB8C6}" destId="{3DB34F3C-19D8-441A-8CD2-B288DE81670E}" srcOrd="2" destOrd="0" presId="urn:diagrams.loki3.com/BracketList"/>
    <dgm:cxn modelId="{60251600-81B6-46F9-96F3-B9ECBF048488}" type="presParOf" srcId="{5B3A8B45-C4C8-4BBB-90DF-D9C8C60FB8C6}" destId="{5EC41CAC-567D-43A1-862C-B50C1F70580A}"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3755F5-A697-4419-A252-4F352677DB3E}"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B793A5F1-BCC7-4D02-BC96-877C864F0BE1}">
      <dgm:prSet phldrT="[Text]"/>
      <dgm:spPr/>
      <dgm:t>
        <a:bodyPr/>
        <a:lstStyle/>
        <a:p>
          <a:r>
            <a:rPr lang="en-US" dirty="0"/>
            <a:t>Requirement 3.3</a:t>
          </a:r>
        </a:p>
      </dgm:t>
    </dgm:pt>
    <dgm:pt modelId="{FC91125E-A6ED-4E44-836E-183B21C9C620}" type="parTrans" cxnId="{6B6F68A8-A9F2-444D-A51F-7B78C0CFE45D}">
      <dgm:prSet/>
      <dgm:spPr/>
      <dgm:t>
        <a:bodyPr/>
        <a:lstStyle/>
        <a:p>
          <a:endParaRPr lang="en-US"/>
        </a:p>
      </dgm:t>
    </dgm:pt>
    <dgm:pt modelId="{29F14368-7378-4B0D-81C0-8DADC77636AA}" type="sibTrans" cxnId="{6B6F68A8-A9F2-444D-A51F-7B78C0CFE45D}">
      <dgm:prSet/>
      <dgm:spPr/>
      <dgm:t>
        <a:bodyPr/>
        <a:lstStyle/>
        <a:p>
          <a:endParaRPr lang="en-US"/>
        </a:p>
      </dgm:t>
    </dgm:pt>
    <dgm:pt modelId="{BFB4BAC1-7CF7-4909-B76C-0F33C97A3532}">
      <dgm:prSet phldrT="[Text]"/>
      <dgm:spPr/>
      <dgm:t>
        <a:bodyPr/>
        <a:lstStyle/>
        <a:p>
          <a:pPr marL="0">
            <a:lnSpc>
              <a:spcPct val="110000"/>
            </a:lnSpc>
            <a:buFontTx/>
            <a:buNone/>
          </a:pPr>
          <a:r>
            <a:rPr lang="en-US" b="1" dirty="0"/>
            <a:t>Mask</a:t>
          </a:r>
          <a:r>
            <a:rPr lang="en-US" dirty="0"/>
            <a:t> PAN when displayed (the first six and last four digits are the maximum number of digits to be displayed), such that only personnel with a legitimate business need can see more than the first six/last four digits of the PAN.</a:t>
          </a:r>
        </a:p>
      </dgm:t>
    </dgm:pt>
    <dgm:pt modelId="{DF2B3C38-8B54-4EC6-88A0-67AED5175478}" type="parTrans" cxnId="{F40F6D53-6B1D-4085-8832-0D556687B2EE}">
      <dgm:prSet/>
      <dgm:spPr/>
      <dgm:t>
        <a:bodyPr/>
        <a:lstStyle/>
        <a:p>
          <a:endParaRPr lang="en-US"/>
        </a:p>
      </dgm:t>
    </dgm:pt>
    <dgm:pt modelId="{E80970AD-5BE3-4396-A537-2ADDA78C7DAB}" type="sibTrans" cxnId="{F40F6D53-6B1D-4085-8832-0D556687B2EE}">
      <dgm:prSet/>
      <dgm:spPr/>
      <dgm:t>
        <a:bodyPr/>
        <a:lstStyle/>
        <a:p>
          <a:endParaRPr lang="en-US"/>
        </a:p>
      </dgm:t>
    </dgm:pt>
    <dgm:pt modelId="{80920EF2-ACEC-4F7C-8FDA-C3BB675B189D}" type="pres">
      <dgm:prSet presAssocID="{573755F5-A697-4419-A252-4F352677DB3E}" presName="linear" presStyleCnt="0">
        <dgm:presLayoutVars>
          <dgm:dir/>
          <dgm:animLvl val="lvl"/>
          <dgm:resizeHandles val="exact"/>
        </dgm:presLayoutVars>
      </dgm:prSet>
      <dgm:spPr/>
    </dgm:pt>
    <dgm:pt modelId="{65B343BE-B37F-4C5A-ABCB-8B381A6B5276}" type="pres">
      <dgm:prSet presAssocID="{B793A5F1-BCC7-4D02-BC96-877C864F0BE1}" presName="parentLin" presStyleCnt="0"/>
      <dgm:spPr/>
    </dgm:pt>
    <dgm:pt modelId="{AA9467C9-F480-48E9-855C-19AA370456DA}" type="pres">
      <dgm:prSet presAssocID="{B793A5F1-BCC7-4D02-BC96-877C864F0BE1}" presName="parentLeftMargin" presStyleLbl="node1" presStyleIdx="0" presStyleCnt="1"/>
      <dgm:spPr/>
    </dgm:pt>
    <dgm:pt modelId="{FF4824C3-F50C-4F07-B1DE-5B34051BFA86}" type="pres">
      <dgm:prSet presAssocID="{B793A5F1-BCC7-4D02-BC96-877C864F0BE1}" presName="parentText" presStyleLbl="node1" presStyleIdx="0" presStyleCnt="1">
        <dgm:presLayoutVars>
          <dgm:chMax val="0"/>
          <dgm:bulletEnabled val="1"/>
        </dgm:presLayoutVars>
      </dgm:prSet>
      <dgm:spPr/>
    </dgm:pt>
    <dgm:pt modelId="{AF77B587-7E2C-49D8-B69A-2674423355E2}" type="pres">
      <dgm:prSet presAssocID="{B793A5F1-BCC7-4D02-BC96-877C864F0BE1}" presName="negativeSpace" presStyleCnt="0"/>
      <dgm:spPr/>
    </dgm:pt>
    <dgm:pt modelId="{FABCD6F6-460E-449C-BD81-A78C5EA0537A}" type="pres">
      <dgm:prSet presAssocID="{B793A5F1-BCC7-4D02-BC96-877C864F0BE1}" presName="childText" presStyleLbl="conFgAcc1" presStyleIdx="0" presStyleCnt="1">
        <dgm:presLayoutVars>
          <dgm:bulletEnabled val="1"/>
        </dgm:presLayoutVars>
      </dgm:prSet>
      <dgm:spPr/>
    </dgm:pt>
  </dgm:ptLst>
  <dgm:cxnLst>
    <dgm:cxn modelId="{C16C492F-CFFE-4ECC-833B-72796A096D9B}" type="presOf" srcId="{B793A5F1-BCC7-4D02-BC96-877C864F0BE1}" destId="{AA9467C9-F480-48E9-855C-19AA370456DA}" srcOrd="0" destOrd="0" presId="urn:microsoft.com/office/officeart/2005/8/layout/list1"/>
    <dgm:cxn modelId="{51FF7870-7043-476F-9BF5-41B8650F6BA4}" type="presOf" srcId="{B793A5F1-BCC7-4D02-BC96-877C864F0BE1}" destId="{FF4824C3-F50C-4F07-B1DE-5B34051BFA86}" srcOrd="1" destOrd="0" presId="urn:microsoft.com/office/officeart/2005/8/layout/list1"/>
    <dgm:cxn modelId="{F40F6D53-6B1D-4085-8832-0D556687B2EE}" srcId="{B793A5F1-BCC7-4D02-BC96-877C864F0BE1}" destId="{BFB4BAC1-7CF7-4909-B76C-0F33C97A3532}" srcOrd="0" destOrd="0" parTransId="{DF2B3C38-8B54-4EC6-88A0-67AED5175478}" sibTransId="{E80970AD-5BE3-4396-A537-2ADDA78C7DAB}"/>
    <dgm:cxn modelId="{6B6F68A8-A9F2-444D-A51F-7B78C0CFE45D}" srcId="{573755F5-A697-4419-A252-4F352677DB3E}" destId="{B793A5F1-BCC7-4D02-BC96-877C864F0BE1}" srcOrd="0" destOrd="0" parTransId="{FC91125E-A6ED-4E44-836E-183B21C9C620}" sibTransId="{29F14368-7378-4B0D-81C0-8DADC77636AA}"/>
    <dgm:cxn modelId="{BFA4D0E9-2F9D-4F51-9AFE-2BC200057627}" type="presOf" srcId="{573755F5-A697-4419-A252-4F352677DB3E}" destId="{80920EF2-ACEC-4F7C-8FDA-C3BB675B189D}" srcOrd="0" destOrd="0" presId="urn:microsoft.com/office/officeart/2005/8/layout/list1"/>
    <dgm:cxn modelId="{B4B8DDF1-A685-497E-993D-D0AC0A6FB10F}" type="presOf" srcId="{BFB4BAC1-7CF7-4909-B76C-0F33C97A3532}" destId="{FABCD6F6-460E-449C-BD81-A78C5EA0537A}" srcOrd="0" destOrd="0" presId="urn:microsoft.com/office/officeart/2005/8/layout/list1"/>
    <dgm:cxn modelId="{04439E17-D690-4618-8DD7-FB047E13A785}" type="presParOf" srcId="{80920EF2-ACEC-4F7C-8FDA-C3BB675B189D}" destId="{65B343BE-B37F-4C5A-ABCB-8B381A6B5276}" srcOrd="0" destOrd="0" presId="urn:microsoft.com/office/officeart/2005/8/layout/list1"/>
    <dgm:cxn modelId="{BA42AD79-101A-470F-861A-1FF34D86DF36}" type="presParOf" srcId="{65B343BE-B37F-4C5A-ABCB-8B381A6B5276}" destId="{AA9467C9-F480-48E9-855C-19AA370456DA}" srcOrd="0" destOrd="0" presId="urn:microsoft.com/office/officeart/2005/8/layout/list1"/>
    <dgm:cxn modelId="{A40A9E56-040E-4D59-B735-8D7075D9B767}" type="presParOf" srcId="{65B343BE-B37F-4C5A-ABCB-8B381A6B5276}" destId="{FF4824C3-F50C-4F07-B1DE-5B34051BFA86}" srcOrd="1" destOrd="0" presId="urn:microsoft.com/office/officeart/2005/8/layout/list1"/>
    <dgm:cxn modelId="{FA78636D-E06A-4A9A-94CE-CD304E8911FF}" type="presParOf" srcId="{80920EF2-ACEC-4F7C-8FDA-C3BB675B189D}" destId="{AF77B587-7E2C-49D8-B69A-2674423355E2}" srcOrd="1" destOrd="0" presId="urn:microsoft.com/office/officeart/2005/8/layout/list1"/>
    <dgm:cxn modelId="{E2C84052-9136-4813-8AF0-7888A118D39A}" type="presParOf" srcId="{80920EF2-ACEC-4F7C-8FDA-C3BB675B189D}" destId="{FABCD6F6-460E-449C-BD81-A78C5EA0537A}"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FF329D-22F9-4415-88B5-5E457BD0289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E32357B-7BD3-4B51-8ADD-C53F0A856D2E}">
      <dgm:prSet/>
      <dgm:spPr/>
      <dgm:t>
        <a:bodyPr/>
        <a:lstStyle/>
        <a:p>
          <a:pPr>
            <a:lnSpc>
              <a:spcPct val="100000"/>
            </a:lnSpc>
          </a:pPr>
          <a:r>
            <a:rPr lang="en-US" b="0" dirty="0"/>
            <a:t>No ability to unmask</a:t>
          </a:r>
          <a:endParaRPr lang="en-US" dirty="0"/>
        </a:p>
      </dgm:t>
    </dgm:pt>
    <dgm:pt modelId="{40A0E485-EDDA-409A-8E42-28D65FE3130F}" type="parTrans" cxnId="{AAAAA4D9-1AB9-448F-B68A-8B0253B87F04}">
      <dgm:prSet/>
      <dgm:spPr/>
      <dgm:t>
        <a:bodyPr/>
        <a:lstStyle/>
        <a:p>
          <a:endParaRPr lang="en-US"/>
        </a:p>
      </dgm:t>
    </dgm:pt>
    <dgm:pt modelId="{7138FFD8-16D1-499D-B5AC-4603B725C73B}" type="sibTrans" cxnId="{AAAAA4D9-1AB9-448F-B68A-8B0253B87F04}">
      <dgm:prSet/>
      <dgm:spPr/>
      <dgm:t>
        <a:bodyPr/>
        <a:lstStyle/>
        <a:p>
          <a:endParaRPr lang="en-US"/>
        </a:p>
      </dgm:t>
    </dgm:pt>
    <dgm:pt modelId="{CF5AC8F9-57B3-490D-B9FF-5CCF5DB9DB21}">
      <dgm:prSet/>
      <dgm:spPr/>
      <dgm:t>
        <a:bodyPr/>
        <a:lstStyle/>
        <a:p>
          <a:pPr>
            <a:lnSpc>
              <a:spcPct val="100000"/>
            </a:lnSpc>
          </a:pPr>
          <a:r>
            <a:rPr lang="en-US" b="0" dirty="0"/>
            <a:t>Unmasked on focus</a:t>
          </a:r>
          <a:endParaRPr lang="en-US" dirty="0"/>
        </a:p>
      </dgm:t>
    </dgm:pt>
    <dgm:pt modelId="{ED1E4D04-B022-4A55-A228-A228B6920051}" type="parTrans" cxnId="{497701D4-4BC9-46C6-8732-BFA29A789334}">
      <dgm:prSet/>
      <dgm:spPr/>
      <dgm:t>
        <a:bodyPr/>
        <a:lstStyle/>
        <a:p>
          <a:endParaRPr lang="en-US"/>
        </a:p>
      </dgm:t>
    </dgm:pt>
    <dgm:pt modelId="{D09CC207-1796-422F-8EBB-8611ADFC7306}" type="sibTrans" cxnId="{497701D4-4BC9-46C6-8732-BFA29A789334}">
      <dgm:prSet/>
      <dgm:spPr/>
      <dgm:t>
        <a:bodyPr/>
        <a:lstStyle/>
        <a:p>
          <a:endParaRPr lang="en-US"/>
        </a:p>
      </dgm:t>
    </dgm:pt>
    <dgm:pt modelId="{75460DFC-E2A2-4B6B-918D-DE0D0C5ED6D1}">
      <dgm:prSet/>
      <dgm:spPr/>
      <dgm:t>
        <a:bodyPr/>
        <a:lstStyle/>
        <a:p>
          <a:pPr>
            <a:lnSpc>
              <a:spcPct val="100000"/>
            </a:lnSpc>
          </a:pPr>
          <a:r>
            <a:rPr lang="en-US" b="0" dirty="0"/>
            <a:t>Show-hide functionality (button, switch, or checkbox)</a:t>
          </a:r>
          <a:endParaRPr lang="en-US" dirty="0"/>
        </a:p>
      </dgm:t>
    </dgm:pt>
    <dgm:pt modelId="{6ECA3201-1D24-420D-B4D1-F6F793F1BF26}" type="parTrans" cxnId="{36E95443-977A-44C2-9B0C-C79952966569}">
      <dgm:prSet/>
      <dgm:spPr/>
      <dgm:t>
        <a:bodyPr/>
        <a:lstStyle/>
        <a:p>
          <a:endParaRPr lang="en-US"/>
        </a:p>
      </dgm:t>
    </dgm:pt>
    <dgm:pt modelId="{5D22B5AF-3ABD-4CE9-A038-570DD7583778}" type="sibTrans" cxnId="{36E95443-977A-44C2-9B0C-C79952966569}">
      <dgm:prSet/>
      <dgm:spPr/>
      <dgm:t>
        <a:bodyPr/>
        <a:lstStyle/>
        <a:p>
          <a:endParaRPr lang="en-US"/>
        </a:p>
      </dgm:t>
    </dgm:pt>
    <dgm:pt modelId="{F8DECC42-BD0F-4AD0-9A28-910117A6265C}" type="pres">
      <dgm:prSet presAssocID="{B6FF329D-22F9-4415-88B5-5E457BD02893}" presName="root" presStyleCnt="0">
        <dgm:presLayoutVars>
          <dgm:dir/>
          <dgm:resizeHandles val="exact"/>
        </dgm:presLayoutVars>
      </dgm:prSet>
      <dgm:spPr/>
    </dgm:pt>
    <dgm:pt modelId="{663AFC89-22DE-4475-A6B5-DEC29EC1B571}" type="pres">
      <dgm:prSet presAssocID="{3E32357B-7BD3-4B51-8ADD-C53F0A856D2E}" presName="compNode" presStyleCnt="0"/>
      <dgm:spPr/>
    </dgm:pt>
    <dgm:pt modelId="{D95ED52F-F17D-46B4-8946-106242BD2BA1}" type="pres">
      <dgm:prSet presAssocID="{3E32357B-7BD3-4B51-8ADD-C53F0A856D2E}" presName="bgRect" presStyleLbl="bgShp" presStyleIdx="0" presStyleCnt="3"/>
      <dgm:spPr>
        <a:solidFill>
          <a:srgbClr val="D7E3CB"/>
        </a:solidFill>
      </dgm:spPr>
    </dgm:pt>
    <dgm:pt modelId="{BDFBABC7-E328-4D9E-8F6E-D7281498F51B}" type="pres">
      <dgm:prSet presAssocID="{3E32357B-7BD3-4B51-8ADD-C53F0A856D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o sign"/>
        </a:ext>
      </dgm:extLst>
    </dgm:pt>
    <dgm:pt modelId="{9B7ADC88-AA90-4257-9795-B9F97A3B873C}" type="pres">
      <dgm:prSet presAssocID="{3E32357B-7BD3-4B51-8ADD-C53F0A856D2E}" presName="spaceRect" presStyleCnt="0"/>
      <dgm:spPr/>
    </dgm:pt>
    <dgm:pt modelId="{21CE5B7F-7C2D-4338-95B4-88C16B1CCD4C}" type="pres">
      <dgm:prSet presAssocID="{3E32357B-7BD3-4B51-8ADD-C53F0A856D2E}" presName="parTx" presStyleLbl="revTx" presStyleIdx="0" presStyleCnt="3">
        <dgm:presLayoutVars>
          <dgm:chMax val="0"/>
          <dgm:chPref val="0"/>
        </dgm:presLayoutVars>
      </dgm:prSet>
      <dgm:spPr/>
    </dgm:pt>
    <dgm:pt modelId="{7494F15C-5E5F-4805-81CE-7DA6240C5C50}" type="pres">
      <dgm:prSet presAssocID="{7138FFD8-16D1-499D-B5AC-4603B725C73B}" presName="sibTrans" presStyleCnt="0"/>
      <dgm:spPr/>
    </dgm:pt>
    <dgm:pt modelId="{87B7FFEC-7517-488B-AFCE-347B978E6DBC}" type="pres">
      <dgm:prSet presAssocID="{CF5AC8F9-57B3-490D-B9FF-5CCF5DB9DB21}" presName="compNode" presStyleCnt="0"/>
      <dgm:spPr/>
    </dgm:pt>
    <dgm:pt modelId="{4FFB53E9-81C3-4678-AB1C-C31A7FF2C80F}" type="pres">
      <dgm:prSet presAssocID="{CF5AC8F9-57B3-490D-B9FF-5CCF5DB9DB21}" presName="bgRect" presStyleLbl="bgShp" presStyleIdx="1" presStyleCnt="3"/>
      <dgm:spPr>
        <a:solidFill>
          <a:srgbClr val="D7E3CB"/>
        </a:solidFill>
      </dgm:spPr>
    </dgm:pt>
    <dgm:pt modelId="{430FED32-62AB-45E0-B71C-48245662DED2}" type="pres">
      <dgm:prSet presAssocID="{CF5AC8F9-57B3-490D-B9FF-5CCF5DB9DB21}"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Keyboard with solid fill"/>
        </a:ext>
      </dgm:extLst>
    </dgm:pt>
    <dgm:pt modelId="{186DF9B8-0E70-41F0-9661-693C22621328}" type="pres">
      <dgm:prSet presAssocID="{CF5AC8F9-57B3-490D-B9FF-5CCF5DB9DB21}" presName="spaceRect" presStyleCnt="0"/>
      <dgm:spPr/>
    </dgm:pt>
    <dgm:pt modelId="{DD350864-0FEC-4134-9A0C-0CAF292A1CDD}" type="pres">
      <dgm:prSet presAssocID="{CF5AC8F9-57B3-490D-B9FF-5CCF5DB9DB21}" presName="parTx" presStyleLbl="revTx" presStyleIdx="1" presStyleCnt="3">
        <dgm:presLayoutVars>
          <dgm:chMax val="0"/>
          <dgm:chPref val="0"/>
        </dgm:presLayoutVars>
      </dgm:prSet>
      <dgm:spPr/>
    </dgm:pt>
    <dgm:pt modelId="{B5EB2854-70D9-40AA-AE8E-8D7293772112}" type="pres">
      <dgm:prSet presAssocID="{D09CC207-1796-422F-8EBB-8611ADFC7306}" presName="sibTrans" presStyleCnt="0"/>
      <dgm:spPr/>
    </dgm:pt>
    <dgm:pt modelId="{ED9B1329-508C-4C75-9D56-256DBD8CCF27}" type="pres">
      <dgm:prSet presAssocID="{75460DFC-E2A2-4B6B-918D-DE0D0C5ED6D1}" presName="compNode" presStyleCnt="0"/>
      <dgm:spPr/>
    </dgm:pt>
    <dgm:pt modelId="{66D9153E-ECAD-4BF1-8CD6-B2043E7CEA07}" type="pres">
      <dgm:prSet presAssocID="{75460DFC-E2A2-4B6B-918D-DE0D0C5ED6D1}" presName="bgRect" presStyleLbl="bgShp" presStyleIdx="2" presStyleCnt="3"/>
      <dgm:spPr>
        <a:solidFill>
          <a:srgbClr val="D7E3CB"/>
        </a:solidFill>
      </dgm:spPr>
    </dgm:pt>
    <dgm:pt modelId="{57262E55-B938-46E3-8287-764A5E285208}" type="pres">
      <dgm:prSet presAssocID="{75460DFC-E2A2-4B6B-918D-DE0D0C5ED6D1}"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ye with solid fill"/>
        </a:ext>
      </dgm:extLst>
    </dgm:pt>
    <dgm:pt modelId="{BAA96C40-66C3-4F85-9E39-6E133B3909AE}" type="pres">
      <dgm:prSet presAssocID="{75460DFC-E2A2-4B6B-918D-DE0D0C5ED6D1}" presName="spaceRect" presStyleCnt="0"/>
      <dgm:spPr/>
    </dgm:pt>
    <dgm:pt modelId="{70BE6536-F645-43AC-B401-3AA2192A73B1}" type="pres">
      <dgm:prSet presAssocID="{75460DFC-E2A2-4B6B-918D-DE0D0C5ED6D1}" presName="parTx" presStyleLbl="revTx" presStyleIdx="2" presStyleCnt="3">
        <dgm:presLayoutVars>
          <dgm:chMax val="0"/>
          <dgm:chPref val="0"/>
        </dgm:presLayoutVars>
      </dgm:prSet>
      <dgm:spPr/>
    </dgm:pt>
  </dgm:ptLst>
  <dgm:cxnLst>
    <dgm:cxn modelId="{9B216D26-FD8C-4B8F-A2CD-5AA3875AB095}" type="presOf" srcId="{B6FF329D-22F9-4415-88B5-5E457BD02893}" destId="{F8DECC42-BD0F-4AD0-9A28-910117A6265C}" srcOrd="0" destOrd="0" presId="urn:microsoft.com/office/officeart/2018/2/layout/IconVerticalSolidList"/>
    <dgm:cxn modelId="{F6298262-C847-4D23-9E25-23621D43BBB4}" type="presOf" srcId="{CF5AC8F9-57B3-490D-B9FF-5CCF5DB9DB21}" destId="{DD350864-0FEC-4134-9A0C-0CAF292A1CDD}" srcOrd="0" destOrd="0" presId="urn:microsoft.com/office/officeart/2018/2/layout/IconVerticalSolidList"/>
    <dgm:cxn modelId="{36E95443-977A-44C2-9B0C-C79952966569}" srcId="{B6FF329D-22F9-4415-88B5-5E457BD02893}" destId="{75460DFC-E2A2-4B6B-918D-DE0D0C5ED6D1}" srcOrd="2" destOrd="0" parTransId="{6ECA3201-1D24-420D-B4D1-F6F793F1BF26}" sibTransId="{5D22B5AF-3ABD-4CE9-A038-570DD7583778}"/>
    <dgm:cxn modelId="{C49A65CC-1CEC-4C91-936B-F5F1EA9B101D}" type="presOf" srcId="{3E32357B-7BD3-4B51-8ADD-C53F0A856D2E}" destId="{21CE5B7F-7C2D-4338-95B4-88C16B1CCD4C}" srcOrd="0" destOrd="0" presId="urn:microsoft.com/office/officeart/2018/2/layout/IconVerticalSolidList"/>
    <dgm:cxn modelId="{9CED4ED0-3744-4D1C-9A3E-F2C82B8011D1}" type="presOf" srcId="{75460DFC-E2A2-4B6B-918D-DE0D0C5ED6D1}" destId="{70BE6536-F645-43AC-B401-3AA2192A73B1}" srcOrd="0" destOrd="0" presId="urn:microsoft.com/office/officeart/2018/2/layout/IconVerticalSolidList"/>
    <dgm:cxn modelId="{497701D4-4BC9-46C6-8732-BFA29A789334}" srcId="{B6FF329D-22F9-4415-88B5-5E457BD02893}" destId="{CF5AC8F9-57B3-490D-B9FF-5CCF5DB9DB21}" srcOrd="1" destOrd="0" parTransId="{ED1E4D04-B022-4A55-A228-A228B6920051}" sibTransId="{D09CC207-1796-422F-8EBB-8611ADFC7306}"/>
    <dgm:cxn modelId="{AAAAA4D9-1AB9-448F-B68A-8B0253B87F04}" srcId="{B6FF329D-22F9-4415-88B5-5E457BD02893}" destId="{3E32357B-7BD3-4B51-8ADD-C53F0A856D2E}" srcOrd="0" destOrd="0" parTransId="{40A0E485-EDDA-409A-8E42-28D65FE3130F}" sibTransId="{7138FFD8-16D1-499D-B5AC-4603B725C73B}"/>
    <dgm:cxn modelId="{9A0077EE-8823-46CB-898C-919489EA21AF}" type="presParOf" srcId="{F8DECC42-BD0F-4AD0-9A28-910117A6265C}" destId="{663AFC89-22DE-4475-A6B5-DEC29EC1B571}" srcOrd="0" destOrd="0" presId="urn:microsoft.com/office/officeart/2018/2/layout/IconVerticalSolidList"/>
    <dgm:cxn modelId="{44FA6C99-EC3C-4FF2-9A9D-BC407821F9DC}" type="presParOf" srcId="{663AFC89-22DE-4475-A6B5-DEC29EC1B571}" destId="{D95ED52F-F17D-46B4-8946-106242BD2BA1}" srcOrd="0" destOrd="0" presId="urn:microsoft.com/office/officeart/2018/2/layout/IconVerticalSolidList"/>
    <dgm:cxn modelId="{4953DE0B-C596-43C2-8A48-C1ACE21B43F0}" type="presParOf" srcId="{663AFC89-22DE-4475-A6B5-DEC29EC1B571}" destId="{BDFBABC7-E328-4D9E-8F6E-D7281498F51B}" srcOrd="1" destOrd="0" presId="urn:microsoft.com/office/officeart/2018/2/layout/IconVerticalSolidList"/>
    <dgm:cxn modelId="{B998C9DD-F131-4407-AEE8-025BBDA89C6D}" type="presParOf" srcId="{663AFC89-22DE-4475-A6B5-DEC29EC1B571}" destId="{9B7ADC88-AA90-4257-9795-B9F97A3B873C}" srcOrd="2" destOrd="0" presId="urn:microsoft.com/office/officeart/2018/2/layout/IconVerticalSolidList"/>
    <dgm:cxn modelId="{F436F1B8-BAD7-47A5-B54F-39C0CA73AD71}" type="presParOf" srcId="{663AFC89-22DE-4475-A6B5-DEC29EC1B571}" destId="{21CE5B7F-7C2D-4338-95B4-88C16B1CCD4C}" srcOrd="3" destOrd="0" presId="urn:microsoft.com/office/officeart/2018/2/layout/IconVerticalSolidList"/>
    <dgm:cxn modelId="{851A43E3-F518-4D73-8774-97A5387BE53B}" type="presParOf" srcId="{F8DECC42-BD0F-4AD0-9A28-910117A6265C}" destId="{7494F15C-5E5F-4805-81CE-7DA6240C5C50}" srcOrd="1" destOrd="0" presId="urn:microsoft.com/office/officeart/2018/2/layout/IconVerticalSolidList"/>
    <dgm:cxn modelId="{DECC1E92-3628-4343-927F-E382C7BF8C1F}" type="presParOf" srcId="{F8DECC42-BD0F-4AD0-9A28-910117A6265C}" destId="{87B7FFEC-7517-488B-AFCE-347B978E6DBC}" srcOrd="2" destOrd="0" presId="urn:microsoft.com/office/officeart/2018/2/layout/IconVerticalSolidList"/>
    <dgm:cxn modelId="{49C1D182-86FD-4BA1-BD18-D27BCE3AB85F}" type="presParOf" srcId="{87B7FFEC-7517-488B-AFCE-347B978E6DBC}" destId="{4FFB53E9-81C3-4678-AB1C-C31A7FF2C80F}" srcOrd="0" destOrd="0" presId="urn:microsoft.com/office/officeart/2018/2/layout/IconVerticalSolidList"/>
    <dgm:cxn modelId="{4DCDEAA4-9303-4EA9-94F5-E4ECCFE0ABA4}" type="presParOf" srcId="{87B7FFEC-7517-488B-AFCE-347B978E6DBC}" destId="{430FED32-62AB-45E0-B71C-48245662DED2}" srcOrd="1" destOrd="0" presId="urn:microsoft.com/office/officeart/2018/2/layout/IconVerticalSolidList"/>
    <dgm:cxn modelId="{595EE848-AC94-431D-89B8-880FF7BB934D}" type="presParOf" srcId="{87B7FFEC-7517-488B-AFCE-347B978E6DBC}" destId="{186DF9B8-0E70-41F0-9661-693C22621328}" srcOrd="2" destOrd="0" presId="urn:microsoft.com/office/officeart/2018/2/layout/IconVerticalSolidList"/>
    <dgm:cxn modelId="{EE6FB044-BE44-4B7D-A8F7-A68CD1718A41}" type="presParOf" srcId="{87B7FFEC-7517-488B-AFCE-347B978E6DBC}" destId="{DD350864-0FEC-4134-9A0C-0CAF292A1CDD}" srcOrd="3" destOrd="0" presId="urn:microsoft.com/office/officeart/2018/2/layout/IconVerticalSolidList"/>
    <dgm:cxn modelId="{D2B052F0-9C03-4733-BB59-037D49E45061}" type="presParOf" srcId="{F8DECC42-BD0F-4AD0-9A28-910117A6265C}" destId="{B5EB2854-70D9-40AA-AE8E-8D7293772112}" srcOrd="3" destOrd="0" presId="urn:microsoft.com/office/officeart/2018/2/layout/IconVerticalSolidList"/>
    <dgm:cxn modelId="{E6F8E9D5-EC55-43C8-A5DA-C1D82FBBEA1B}" type="presParOf" srcId="{F8DECC42-BD0F-4AD0-9A28-910117A6265C}" destId="{ED9B1329-508C-4C75-9D56-256DBD8CCF27}" srcOrd="4" destOrd="0" presId="urn:microsoft.com/office/officeart/2018/2/layout/IconVerticalSolidList"/>
    <dgm:cxn modelId="{AB6CC069-1468-47B8-A713-C4B930C2234A}" type="presParOf" srcId="{ED9B1329-508C-4C75-9D56-256DBD8CCF27}" destId="{66D9153E-ECAD-4BF1-8CD6-B2043E7CEA07}" srcOrd="0" destOrd="0" presId="urn:microsoft.com/office/officeart/2018/2/layout/IconVerticalSolidList"/>
    <dgm:cxn modelId="{BDA64E18-FDF6-4633-9049-5D4B4077B0B4}" type="presParOf" srcId="{ED9B1329-508C-4C75-9D56-256DBD8CCF27}" destId="{57262E55-B938-46E3-8287-764A5E285208}" srcOrd="1" destOrd="0" presId="urn:microsoft.com/office/officeart/2018/2/layout/IconVerticalSolidList"/>
    <dgm:cxn modelId="{323C4F90-80A3-4A0A-8D9B-1A30F3E966D7}" type="presParOf" srcId="{ED9B1329-508C-4C75-9D56-256DBD8CCF27}" destId="{BAA96C40-66C3-4F85-9E39-6E133B3909AE}" srcOrd="2" destOrd="0" presId="urn:microsoft.com/office/officeart/2018/2/layout/IconVerticalSolidList"/>
    <dgm:cxn modelId="{C87B26FA-453C-44E9-82EE-B048D1980DD8}" type="presParOf" srcId="{ED9B1329-508C-4C75-9D56-256DBD8CCF27}" destId="{70BE6536-F645-43AC-B401-3AA2192A73B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989059-A567-49E6-A200-4665CF7FDBFC}" type="doc">
      <dgm:prSet loTypeId="urn:diagrams.loki3.com/BracketList" loCatId="list" qsTypeId="urn:microsoft.com/office/officeart/2005/8/quickstyle/simple1" qsCatId="simple" csTypeId="urn:microsoft.com/office/officeart/2005/8/colors/colorful2" csCatId="colorful" phldr="1"/>
      <dgm:spPr/>
      <dgm:t>
        <a:bodyPr/>
        <a:lstStyle/>
        <a:p>
          <a:endParaRPr lang="en-US"/>
        </a:p>
      </dgm:t>
    </dgm:pt>
    <dgm:pt modelId="{9B09FE36-C619-459E-A0AB-20B77FA3A9F2}">
      <dgm:prSet phldrT="[Text]" custT="1"/>
      <dgm:spPr/>
      <dgm:t>
        <a:bodyPr/>
        <a:lstStyle/>
        <a:p>
          <a:r>
            <a:rPr lang="en-US" sz="2200" b="1" dirty="0"/>
            <a:t>Legal Commitments</a:t>
          </a:r>
        </a:p>
      </dgm:t>
    </dgm:pt>
    <dgm:pt modelId="{D354644C-3B05-4621-9A11-55962CDD9C0F}" type="parTrans" cxnId="{F5C937B5-7319-43EA-A37E-5506C25C6436}">
      <dgm:prSet/>
      <dgm:spPr/>
      <dgm:t>
        <a:bodyPr/>
        <a:lstStyle/>
        <a:p>
          <a:endParaRPr lang="en-US"/>
        </a:p>
      </dgm:t>
    </dgm:pt>
    <dgm:pt modelId="{1F7F7397-8199-4D90-82A5-201D9A0E0CDE}" type="sibTrans" cxnId="{F5C937B5-7319-43EA-A37E-5506C25C6436}">
      <dgm:prSet/>
      <dgm:spPr/>
      <dgm:t>
        <a:bodyPr/>
        <a:lstStyle/>
        <a:p>
          <a:endParaRPr lang="en-US"/>
        </a:p>
      </dgm:t>
    </dgm:pt>
    <dgm:pt modelId="{BE77F9FF-6EF8-4AE6-A363-5FDE2E5F3D71}">
      <dgm:prSet phldrT="[Text]" custT="1"/>
      <dgm:spPr/>
      <dgm:t>
        <a:bodyPr/>
        <a:lstStyle/>
        <a:p>
          <a:pPr>
            <a:lnSpc>
              <a:spcPct val="125000"/>
            </a:lnSpc>
          </a:pPr>
          <a:r>
            <a:rPr lang="en-US" sz="2000" dirty="0"/>
            <a:t>Validating personal info on forms like background checks or loan applications</a:t>
          </a:r>
        </a:p>
      </dgm:t>
    </dgm:pt>
    <dgm:pt modelId="{F56A40F7-40D3-4964-BE5B-D3216BE7E48B}" type="parTrans" cxnId="{7C09E23E-CF58-4993-AAD7-E99B074CD2FA}">
      <dgm:prSet/>
      <dgm:spPr/>
      <dgm:t>
        <a:bodyPr/>
        <a:lstStyle/>
        <a:p>
          <a:endParaRPr lang="en-US"/>
        </a:p>
      </dgm:t>
    </dgm:pt>
    <dgm:pt modelId="{3E1B0438-9C8B-4E41-B91B-5D80D6F0AB91}" type="sibTrans" cxnId="{7C09E23E-CF58-4993-AAD7-E99B074CD2FA}">
      <dgm:prSet/>
      <dgm:spPr/>
      <dgm:t>
        <a:bodyPr/>
        <a:lstStyle/>
        <a:p>
          <a:endParaRPr lang="en-US"/>
        </a:p>
      </dgm:t>
    </dgm:pt>
    <dgm:pt modelId="{4B02A17C-FDE5-4F61-8E83-AB74E73F3B58}">
      <dgm:prSet phldrT="[Text]" custT="1"/>
      <dgm:spPr/>
      <dgm:t>
        <a:bodyPr/>
        <a:lstStyle/>
        <a:p>
          <a:r>
            <a:rPr lang="en-US" sz="2200" b="1" dirty="0"/>
            <a:t>Financial Transactions</a:t>
          </a:r>
        </a:p>
      </dgm:t>
    </dgm:pt>
    <dgm:pt modelId="{75D3F060-BA62-43AF-95CA-383B819DF8A4}" type="parTrans" cxnId="{DB19719E-5A58-42F4-9EAF-EBE16DC0192B}">
      <dgm:prSet/>
      <dgm:spPr/>
      <dgm:t>
        <a:bodyPr/>
        <a:lstStyle/>
        <a:p>
          <a:endParaRPr lang="en-US"/>
        </a:p>
      </dgm:t>
    </dgm:pt>
    <dgm:pt modelId="{0A6FCB84-B856-4FB1-ABBA-D88F5B1088B9}" type="sibTrans" cxnId="{DB19719E-5A58-42F4-9EAF-EBE16DC0192B}">
      <dgm:prSet/>
      <dgm:spPr/>
      <dgm:t>
        <a:bodyPr/>
        <a:lstStyle/>
        <a:p>
          <a:endParaRPr lang="en-US"/>
        </a:p>
      </dgm:t>
    </dgm:pt>
    <dgm:pt modelId="{79E646A0-8C8E-4A62-9DFC-E3DBF0CD5A98}">
      <dgm:prSet phldrT="[Text]" custT="1"/>
      <dgm:spPr/>
      <dgm:t>
        <a:bodyPr/>
        <a:lstStyle/>
        <a:p>
          <a:r>
            <a:rPr lang="en-US" sz="2000" dirty="0"/>
            <a:t>Rarely a problem </a:t>
          </a:r>
          <a:r>
            <a:rPr lang="en-US" sz="2000" dirty="0">
              <a:sym typeface="Symbol" panose="05050102010706020507" pitchFamily="18" charset="2"/>
            </a:rPr>
            <a:t></a:t>
          </a:r>
          <a:r>
            <a:rPr lang="en-US" sz="2000" dirty="0"/>
            <a:t> Most verify full name, credit card/account number, CVV, and address before submission</a:t>
          </a:r>
        </a:p>
      </dgm:t>
    </dgm:pt>
    <dgm:pt modelId="{61E0FB7C-4034-4D5C-8B26-2E19C130BF86}" type="parTrans" cxnId="{C67B0D77-E576-463F-BAF7-2613F7DE4CE1}">
      <dgm:prSet/>
      <dgm:spPr/>
      <dgm:t>
        <a:bodyPr/>
        <a:lstStyle/>
        <a:p>
          <a:endParaRPr lang="en-US"/>
        </a:p>
      </dgm:t>
    </dgm:pt>
    <dgm:pt modelId="{776F841B-9F5D-4F3C-9470-0761ADBA2B20}" type="sibTrans" cxnId="{C67B0D77-E576-463F-BAF7-2613F7DE4CE1}">
      <dgm:prSet/>
      <dgm:spPr/>
      <dgm:t>
        <a:bodyPr/>
        <a:lstStyle/>
        <a:p>
          <a:endParaRPr lang="en-US"/>
        </a:p>
      </dgm:t>
    </dgm:pt>
    <dgm:pt modelId="{53CCBE4E-D524-4A8F-A397-62A5677723F9}">
      <dgm:prSet phldrT="[Text]" custT="1"/>
      <dgm:spPr/>
      <dgm:t>
        <a:bodyPr/>
        <a:lstStyle/>
        <a:p>
          <a:r>
            <a:rPr lang="en-US" sz="2200" b="1" dirty="0"/>
            <a:t>User-controllable Data</a:t>
          </a:r>
        </a:p>
      </dgm:t>
    </dgm:pt>
    <dgm:pt modelId="{44548A84-CA37-4DD1-91FB-8BE0609D01A3}" type="parTrans" cxnId="{FBA9CE6D-6EF7-4F38-8B25-CCBBB551DFB0}">
      <dgm:prSet/>
      <dgm:spPr/>
      <dgm:t>
        <a:bodyPr/>
        <a:lstStyle/>
        <a:p>
          <a:endParaRPr lang="en-US"/>
        </a:p>
      </dgm:t>
    </dgm:pt>
    <dgm:pt modelId="{D383F5E9-D88C-45C1-AD25-DAF793D8853D}" type="sibTrans" cxnId="{FBA9CE6D-6EF7-4F38-8B25-CCBBB551DFB0}">
      <dgm:prSet/>
      <dgm:spPr/>
      <dgm:t>
        <a:bodyPr/>
        <a:lstStyle/>
        <a:p>
          <a:endParaRPr lang="en-US"/>
        </a:p>
      </dgm:t>
    </dgm:pt>
    <dgm:pt modelId="{5ECA4329-35CF-4F4B-A69C-2E2AE345569B}">
      <dgm:prSet phldrT="[Text]" custT="1"/>
      <dgm:spPr/>
      <dgm:t>
        <a:bodyPr/>
        <a:lstStyle/>
        <a:p>
          <a:r>
            <a:rPr lang="en-US" sz="2400" b="1" dirty="0"/>
            <a:t>Health </a:t>
          </a:r>
          <a:br>
            <a:rPr lang="en-US" sz="2400" b="1" dirty="0"/>
          </a:br>
          <a:r>
            <a:rPr lang="en-US" sz="2400" b="1" dirty="0"/>
            <a:t>Information</a:t>
          </a:r>
        </a:p>
      </dgm:t>
    </dgm:pt>
    <dgm:pt modelId="{4A803121-7346-4EA9-9B1D-827FA3A9D0DC}" type="parTrans" cxnId="{1A689B0F-A8FC-4385-A6BE-31E54B187F0F}">
      <dgm:prSet/>
      <dgm:spPr/>
      <dgm:t>
        <a:bodyPr/>
        <a:lstStyle/>
        <a:p>
          <a:endParaRPr lang="en-US"/>
        </a:p>
      </dgm:t>
    </dgm:pt>
    <dgm:pt modelId="{992255AC-7357-416F-9163-0833FCFCD8F4}" type="sibTrans" cxnId="{1A689B0F-A8FC-4385-A6BE-31E54B187F0F}">
      <dgm:prSet/>
      <dgm:spPr/>
      <dgm:t>
        <a:bodyPr/>
        <a:lstStyle/>
        <a:p>
          <a:endParaRPr lang="en-US"/>
        </a:p>
      </dgm:t>
    </dgm:pt>
    <dgm:pt modelId="{86265750-9E00-44CC-BA8C-B8CB010E7A51}">
      <dgm:prSet phldrT="[Text]" custT="1"/>
      <dgm:spPr/>
      <dgm:t>
        <a:bodyPr/>
        <a:lstStyle/>
        <a:p>
          <a:r>
            <a:rPr lang="en-US" sz="2000" dirty="0"/>
            <a:t>Passwords</a:t>
          </a:r>
        </a:p>
      </dgm:t>
    </dgm:pt>
    <dgm:pt modelId="{0DE39D30-809C-4450-BDA0-C87C96829A0F}" type="parTrans" cxnId="{1B62D4C6-3090-476B-9C02-9513E96DA4BF}">
      <dgm:prSet/>
      <dgm:spPr/>
      <dgm:t>
        <a:bodyPr/>
        <a:lstStyle/>
        <a:p>
          <a:endParaRPr lang="en-US"/>
        </a:p>
      </dgm:t>
    </dgm:pt>
    <dgm:pt modelId="{E2F781BB-3AEE-463E-8701-C1C0D929DC23}" type="sibTrans" cxnId="{1B62D4C6-3090-476B-9C02-9513E96DA4BF}">
      <dgm:prSet/>
      <dgm:spPr/>
      <dgm:t>
        <a:bodyPr/>
        <a:lstStyle/>
        <a:p>
          <a:endParaRPr lang="en-US"/>
        </a:p>
      </dgm:t>
    </dgm:pt>
    <dgm:pt modelId="{51A447CB-E6B0-4143-A75E-9CABF1EF7804}">
      <dgm:prSet phldrT="[Text]" custT="1"/>
      <dgm:spPr/>
      <dgm:t>
        <a:bodyPr/>
        <a:lstStyle/>
        <a:p>
          <a:r>
            <a:rPr lang="en-US" sz="2000" dirty="0"/>
            <a:t>Security Questions</a:t>
          </a:r>
        </a:p>
      </dgm:t>
    </dgm:pt>
    <dgm:pt modelId="{959D6D9C-267F-406F-95F9-B94158698C16}" type="parTrans" cxnId="{8DD759E4-BF24-43C8-A987-027FA03FB726}">
      <dgm:prSet/>
      <dgm:spPr/>
      <dgm:t>
        <a:bodyPr/>
        <a:lstStyle/>
        <a:p>
          <a:endParaRPr lang="en-US"/>
        </a:p>
      </dgm:t>
    </dgm:pt>
    <dgm:pt modelId="{3D05E98F-D455-434F-918A-16CFD1B94F60}" type="sibTrans" cxnId="{8DD759E4-BF24-43C8-A987-027FA03FB726}">
      <dgm:prSet/>
      <dgm:spPr/>
      <dgm:t>
        <a:bodyPr/>
        <a:lstStyle/>
        <a:p>
          <a:endParaRPr lang="en-US"/>
        </a:p>
      </dgm:t>
    </dgm:pt>
    <dgm:pt modelId="{CDFDBF00-E762-42F3-94C8-E5D1136D90FD}">
      <dgm:prSet phldrT="[Text]" custT="1"/>
      <dgm:spPr/>
      <dgm:t>
        <a:bodyPr/>
        <a:lstStyle/>
        <a:p>
          <a:r>
            <a:rPr lang="en-US" sz="2000" b="0" dirty="0"/>
            <a:t>Demographics</a:t>
          </a:r>
        </a:p>
      </dgm:t>
    </dgm:pt>
    <dgm:pt modelId="{2B0CF2E1-A63A-4A06-A6C8-94A975FD801D}" type="parTrans" cxnId="{321B3D0A-E2D0-48C2-8D98-8DA3993B946C}">
      <dgm:prSet/>
      <dgm:spPr/>
      <dgm:t>
        <a:bodyPr/>
        <a:lstStyle/>
        <a:p>
          <a:endParaRPr lang="en-US"/>
        </a:p>
      </dgm:t>
    </dgm:pt>
    <dgm:pt modelId="{20ECD6EF-F4B0-4B08-83D7-1600F6BA8953}" type="sibTrans" cxnId="{321B3D0A-E2D0-48C2-8D98-8DA3993B946C}">
      <dgm:prSet/>
      <dgm:spPr/>
      <dgm:t>
        <a:bodyPr/>
        <a:lstStyle/>
        <a:p>
          <a:endParaRPr lang="en-US"/>
        </a:p>
      </dgm:t>
    </dgm:pt>
    <dgm:pt modelId="{21E33D3F-F3A0-4C16-AC26-E49D6695C9D4}">
      <dgm:prSet phldrT="[Text]" custT="1"/>
      <dgm:spPr/>
      <dgm:t>
        <a:bodyPr/>
        <a:lstStyle/>
        <a:p>
          <a:r>
            <a:rPr lang="en-US" sz="2000" b="0" dirty="0"/>
            <a:t>Medical History</a:t>
          </a:r>
        </a:p>
      </dgm:t>
    </dgm:pt>
    <dgm:pt modelId="{D211A953-E47C-4D9A-8D0E-C62B9C2F4188}" type="parTrans" cxnId="{44E4E251-92CC-46B8-ABAB-A724401F4465}">
      <dgm:prSet/>
      <dgm:spPr/>
      <dgm:t>
        <a:bodyPr/>
        <a:lstStyle/>
        <a:p>
          <a:endParaRPr lang="en-US"/>
        </a:p>
      </dgm:t>
    </dgm:pt>
    <dgm:pt modelId="{D3322CDD-BD6C-4BB3-8DC3-54F92CCE4905}" type="sibTrans" cxnId="{44E4E251-92CC-46B8-ABAB-A724401F4465}">
      <dgm:prSet/>
      <dgm:spPr/>
      <dgm:t>
        <a:bodyPr/>
        <a:lstStyle/>
        <a:p>
          <a:endParaRPr lang="en-US"/>
        </a:p>
      </dgm:t>
    </dgm:pt>
    <dgm:pt modelId="{38A5A2A9-CD6E-45CC-9243-F18B380C383F}">
      <dgm:prSet phldrT="[Text]" custT="1"/>
      <dgm:spPr/>
      <dgm:t>
        <a:bodyPr/>
        <a:lstStyle/>
        <a:p>
          <a:r>
            <a:rPr lang="en-US" sz="2000" b="0" dirty="0"/>
            <a:t>Test results</a:t>
          </a:r>
          <a:endParaRPr lang="en-US" sz="1900" b="0" dirty="0"/>
        </a:p>
      </dgm:t>
    </dgm:pt>
    <dgm:pt modelId="{823340E2-2063-45F9-B813-137BC0C8ECE3}" type="parTrans" cxnId="{5419A89F-15A1-4246-87D0-6A4807BD8F88}">
      <dgm:prSet/>
      <dgm:spPr/>
      <dgm:t>
        <a:bodyPr/>
        <a:lstStyle/>
        <a:p>
          <a:endParaRPr lang="en-US"/>
        </a:p>
      </dgm:t>
    </dgm:pt>
    <dgm:pt modelId="{63126C0E-3DF0-4B65-9071-588997CA2283}" type="sibTrans" cxnId="{5419A89F-15A1-4246-87D0-6A4807BD8F88}">
      <dgm:prSet/>
      <dgm:spPr/>
      <dgm:t>
        <a:bodyPr/>
        <a:lstStyle/>
        <a:p>
          <a:endParaRPr lang="en-US"/>
        </a:p>
      </dgm:t>
    </dgm:pt>
    <dgm:pt modelId="{02920250-013B-4342-BD9E-AEC476E8FEFD}" type="pres">
      <dgm:prSet presAssocID="{41989059-A567-49E6-A200-4665CF7FDBFC}" presName="Name0" presStyleCnt="0">
        <dgm:presLayoutVars>
          <dgm:dir/>
          <dgm:animLvl val="lvl"/>
          <dgm:resizeHandles val="exact"/>
        </dgm:presLayoutVars>
      </dgm:prSet>
      <dgm:spPr/>
    </dgm:pt>
    <dgm:pt modelId="{0FCCD289-D2B5-488F-A299-0E6406C3B47C}" type="pres">
      <dgm:prSet presAssocID="{9B09FE36-C619-459E-A0AB-20B77FA3A9F2}" presName="linNode" presStyleCnt="0"/>
      <dgm:spPr/>
    </dgm:pt>
    <dgm:pt modelId="{D2ABE7D6-FA3E-4CF5-8B94-75C9FF9C4D4E}" type="pres">
      <dgm:prSet presAssocID="{9B09FE36-C619-459E-A0AB-20B77FA3A9F2}" presName="parTx" presStyleLbl="revTx" presStyleIdx="0" presStyleCnt="4">
        <dgm:presLayoutVars>
          <dgm:chMax val="1"/>
          <dgm:bulletEnabled val="1"/>
        </dgm:presLayoutVars>
      </dgm:prSet>
      <dgm:spPr/>
    </dgm:pt>
    <dgm:pt modelId="{2B55977F-2963-4B86-BFE4-EBDA56A7B7F6}" type="pres">
      <dgm:prSet presAssocID="{9B09FE36-C619-459E-A0AB-20B77FA3A9F2}" presName="bracket" presStyleLbl="parChTrans1D1" presStyleIdx="0" presStyleCnt="4"/>
      <dgm:spPr/>
    </dgm:pt>
    <dgm:pt modelId="{11B3AA02-67DB-4F17-ABDE-B267DDCF727A}" type="pres">
      <dgm:prSet presAssocID="{9B09FE36-C619-459E-A0AB-20B77FA3A9F2}" presName="spH" presStyleCnt="0"/>
      <dgm:spPr/>
    </dgm:pt>
    <dgm:pt modelId="{16A349EE-991E-4CAA-ACCE-E5DF436A1ED9}" type="pres">
      <dgm:prSet presAssocID="{9B09FE36-C619-459E-A0AB-20B77FA3A9F2}" presName="desTx" presStyleLbl="node1" presStyleIdx="0" presStyleCnt="4">
        <dgm:presLayoutVars>
          <dgm:bulletEnabled val="1"/>
        </dgm:presLayoutVars>
      </dgm:prSet>
      <dgm:spPr/>
    </dgm:pt>
    <dgm:pt modelId="{DD6E7751-9831-41F0-A53B-A5D1ABBC2701}" type="pres">
      <dgm:prSet presAssocID="{1F7F7397-8199-4D90-82A5-201D9A0E0CDE}" presName="spV" presStyleCnt="0"/>
      <dgm:spPr/>
    </dgm:pt>
    <dgm:pt modelId="{59DBFBAD-5A74-436A-9935-757A4113C339}" type="pres">
      <dgm:prSet presAssocID="{4B02A17C-FDE5-4F61-8E83-AB74E73F3B58}" presName="linNode" presStyleCnt="0"/>
      <dgm:spPr/>
    </dgm:pt>
    <dgm:pt modelId="{1073B9AD-22FC-4CA1-99F0-D45DF76C6A79}" type="pres">
      <dgm:prSet presAssocID="{4B02A17C-FDE5-4F61-8E83-AB74E73F3B58}" presName="parTx" presStyleLbl="revTx" presStyleIdx="1" presStyleCnt="4">
        <dgm:presLayoutVars>
          <dgm:chMax val="1"/>
          <dgm:bulletEnabled val="1"/>
        </dgm:presLayoutVars>
      </dgm:prSet>
      <dgm:spPr/>
    </dgm:pt>
    <dgm:pt modelId="{41F7F7D0-C9F4-4DCE-A20E-30DBA92433EA}" type="pres">
      <dgm:prSet presAssocID="{4B02A17C-FDE5-4F61-8E83-AB74E73F3B58}" presName="bracket" presStyleLbl="parChTrans1D1" presStyleIdx="1" presStyleCnt="4"/>
      <dgm:spPr/>
    </dgm:pt>
    <dgm:pt modelId="{B7426DAF-D023-4BA0-BF95-DB93A142B10D}" type="pres">
      <dgm:prSet presAssocID="{4B02A17C-FDE5-4F61-8E83-AB74E73F3B58}" presName="spH" presStyleCnt="0"/>
      <dgm:spPr/>
    </dgm:pt>
    <dgm:pt modelId="{EF26BAC3-5FF3-4B30-9155-1B1888196EC6}" type="pres">
      <dgm:prSet presAssocID="{4B02A17C-FDE5-4F61-8E83-AB74E73F3B58}" presName="desTx" presStyleLbl="node1" presStyleIdx="1" presStyleCnt="4">
        <dgm:presLayoutVars>
          <dgm:bulletEnabled val="1"/>
        </dgm:presLayoutVars>
      </dgm:prSet>
      <dgm:spPr/>
    </dgm:pt>
    <dgm:pt modelId="{87394782-AB47-4001-8BB4-83B2267A11DC}" type="pres">
      <dgm:prSet presAssocID="{0A6FCB84-B856-4FB1-ABBA-D88F5B1088B9}" presName="spV" presStyleCnt="0"/>
      <dgm:spPr/>
    </dgm:pt>
    <dgm:pt modelId="{383BA17D-E508-4336-B75A-9B232B6079FA}" type="pres">
      <dgm:prSet presAssocID="{53CCBE4E-D524-4A8F-A397-62A5677723F9}" presName="linNode" presStyleCnt="0"/>
      <dgm:spPr/>
    </dgm:pt>
    <dgm:pt modelId="{5C0EABD5-6CFA-404A-B042-2867D2D3618B}" type="pres">
      <dgm:prSet presAssocID="{53CCBE4E-D524-4A8F-A397-62A5677723F9}" presName="parTx" presStyleLbl="revTx" presStyleIdx="2" presStyleCnt="4">
        <dgm:presLayoutVars>
          <dgm:chMax val="1"/>
          <dgm:bulletEnabled val="1"/>
        </dgm:presLayoutVars>
      </dgm:prSet>
      <dgm:spPr/>
    </dgm:pt>
    <dgm:pt modelId="{65AAF92F-3098-41B2-959D-6FC780014A50}" type="pres">
      <dgm:prSet presAssocID="{53CCBE4E-D524-4A8F-A397-62A5677723F9}" presName="bracket" presStyleLbl="parChTrans1D1" presStyleIdx="2" presStyleCnt="4"/>
      <dgm:spPr/>
    </dgm:pt>
    <dgm:pt modelId="{434784A2-5A8C-45F5-85D4-B1BC1CCDFC20}" type="pres">
      <dgm:prSet presAssocID="{53CCBE4E-D524-4A8F-A397-62A5677723F9}" presName="spH" presStyleCnt="0"/>
      <dgm:spPr/>
    </dgm:pt>
    <dgm:pt modelId="{F7E0BF14-5BA7-4E54-8474-0A5528FBC636}" type="pres">
      <dgm:prSet presAssocID="{53CCBE4E-D524-4A8F-A397-62A5677723F9}" presName="desTx" presStyleLbl="node1" presStyleIdx="2" presStyleCnt="4">
        <dgm:presLayoutVars>
          <dgm:bulletEnabled val="1"/>
        </dgm:presLayoutVars>
      </dgm:prSet>
      <dgm:spPr/>
    </dgm:pt>
    <dgm:pt modelId="{5F78A0DA-1C6A-4F04-AA9D-A9DAF7A0CC55}" type="pres">
      <dgm:prSet presAssocID="{D383F5E9-D88C-45C1-AD25-DAF793D8853D}" presName="spV" presStyleCnt="0"/>
      <dgm:spPr/>
    </dgm:pt>
    <dgm:pt modelId="{5B3A8B45-C4C8-4BBB-90DF-D9C8C60FB8C6}" type="pres">
      <dgm:prSet presAssocID="{5ECA4329-35CF-4F4B-A69C-2E2AE345569B}" presName="linNode" presStyleCnt="0"/>
      <dgm:spPr/>
    </dgm:pt>
    <dgm:pt modelId="{71E04916-CE33-4136-AB18-A483F74CA5A6}" type="pres">
      <dgm:prSet presAssocID="{5ECA4329-35CF-4F4B-A69C-2E2AE345569B}" presName="parTx" presStyleLbl="revTx" presStyleIdx="3" presStyleCnt="4">
        <dgm:presLayoutVars>
          <dgm:chMax val="1"/>
          <dgm:bulletEnabled val="1"/>
        </dgm:presLayoutVars>
      </dgm:prSet>
      <dgm:spPr/>
    </dgm:pt>
    <dgm:pt modelId="{89583A60-FF48-4582-B7B8-A87326DCAD3A}" type="pres">
      <dgm:prSet presAssocID="{5ECA4329-35CF-4F4B-A69C-2E2AE345569B}" presName="bracket" presStyleLbl="parChTrans1D1" presStyleIdx="3" presStyleCnt="4"/>
      <dgm:spPr/>
    </dgm:pt>
    <dgm:pt modelId="{3DB34F3C-19D8-441A-8CD2-B288DE81670E}" type="pres">
      <dgm:prSet presAssocID="{5ECA4329-35CF-4F4B-A69C-2E2AE345569B}" presName="spH" presStyleCnt="0"/>
      <dgm:spPr/>
    </dgm:pt>
    <dgm:pt modelId="{5EC41CAC-567D-43A1-862C-B50C1F70580A}" type="pres">
      <dgm:prSet presAssocID="{5ECA4329-35CF-4F4B-A69C-2E2AE345569B}" presName="desTx" presStyleLbl="node1" presStyleIdx="3" presStyleCnt="4">
        <dgm:presLayoutVars>
          <dgm:bulletEnabled val="1"/>
        </dgm:presLayoutVars>
      </dgm:prSet>
      <dgm:spPr/>
    </dgm:pt>
  </dgm:ptLst>
  <dgm:cxnLst>
    <dgm:cxn modelId="{321B3D0A-E2D0-48C2-8D98-8DA3993B946C}" srcId="{5ECA4329-35CF-4F4B-A69C-2E2AE345569B}" destId="{CDFDBF00-E762-42F3-94C8-E5D1136D90FD}" srcOrd="0" destOrd="0" parTransId="{2B0CF2E1-A63A-4A06-A6C8-94A975FD801D}" sibTransId="{20ECD6EF-F4B0-4B08-83D7-1600F6BA8953}"/>
    <dgm:cxn modelId="{1A689B0F-A8FC-4385-A6BE-31E54B187F0F}" srcId="{41989059-A567-49E6-A200-4665CF7FDBFC}" destId="{5ECA4329-35CF-4F4B-A69C-2E2AE345569B}" srcOrd="3" destOrd="0" parTransId="{4A803121-7346-4EA9-9B1D-827FA3A9D0DC}" sibTransId="{992255AC-7357-416F-9163-0833FCFCD8F4}"/>
    <dgm:cxn modelId="{E6DA4334-137B-4F0F-A050-AD3E554D115B}" type="presOf" srcId="{53CCBE4E-D524-4A8F-A397-62A5677723F9}" destId="{5C0EABD5-6CFA-404A-B042-2867D2D3618B}" srcOrd="0" destOrd="0" presId="urn:diagrams.loki3.com/BracketList"/>
    <dgm:cxn modelId="{7C09E23E-CF58-4993-AAD7-E99B074CD2FA}" srcId="{9B09FE36-C619-459E-A0AB-20B77FA3A9F2}" destId="{BE77F9FF-6EF8-4AE6-A363-5FDE2E5F3D71}" srcOrd="0" destOrd="0" parTransId="{F56A40F7-40D3-4964-BE5B-D3216BE7E48B}" sibTransId="{3E1B0438-9C8B-4E41-B91B-5D80D6F0AB91}"/>
    <dgm:cxn modelId="{8F0FCF64-CD84-467E-96CF-796C7C0D8D71}" type="presOf" srcId="{BE77F9FF-6EF8-4AE6-A363-5FDE2E5F3D71}" destId="{16A349EE-991E-4CAA-ACCE-E5DF436A1ED9}" srcOrd="0" destOrd="0" presId="urn:diagrams.loki3.com/BracketList"/>
    <dgm:cxn modelId="{FBA9CE6D-6EF7-4F38-8B25-CCBBB551DFB0}" srcId="{41989059-A567-49E6-A200-4665CF7FDBFC}" destId="{53CCBE4E-D524-4A8F-A397-62A5677723F9}" srcOrd="2" destOrd="0" parTransId="{44548A84-CA37-4DD1-91FB-8BE0609D01A3}" sibTransId="{D383F5E9-D88C-45C1-AD25-DAF793D8853D}"/>
    <dgm:cxn modelId="{44E4E251-92CC-46B8-ABAB-A724401F4465}" srcId="{5ECA4329-35CF-4F4B-A69C-2E2AE345569B}" destId="{21E33D3F-F3A0-4C16-AC26-E49D6695C9D4}" srcOrd="1" destOrd="0" parTransId="{D211A953-E47C-4D9A-8D0E-C62B9C2F4188}" sibTransId="{D3322CDD-BD6C-4BB3-8DC3-54F92CCE4905}"/>
    <dgm:cxn modelId="{C1FD6A75-266D-4EAE-9880-BB0D85F7DF4F}" type="presOf" srcId="{41989059-A567-49E6-A200-4665CF7FDBFC}" destId="{02920250-013B-4342-BD9E-AEC476E8FEFD}" srcOrd="0" destOrd="0" presId="urn:diagrams.loki3.com/BracketList"/>
    <dgm:cxn modelId="{C67B0D77-E576-463F-BAF7-2613F7DE4CE1}" srcId="{4B02A17C-FDE5-4F61-8E83-AB74E73F3B58}" destId="{79E646A0-8C8E-4A62-9DFC-E3DBF0CD5A98}" srcOrd="0" destOrd="0" parTransId="{61E0FB7C-4034-4D5C-8B26-2E19C130BF86}" sibTransId="{776F841B-9F5D-4F3C-9470-0761ADBA2B20}"/>
    <dgm:cxn modelId="{CA49027F-2909-4664-B289-C6BB55D2DD5D}" type="presOf" srcId="{38A5A2A9-CD6E-45CC-9243-F18B380C383F}" destId="{5EC41CAC-567D-43A1-862C-B50C1F70580A}" srcOrd="0" destOrd="2" presId="urn:diagrams.loki3.com/BracketList"/>
    <dgm:cxn modelId="{94AF2F83-E48F-46CB-8343-F00F09C6904F}" type="presOf" srcId="{4B02A17C-FDE5-4F61-8E83-AB74E73F3B58}" destId="{1073B9AD-22FC-4CA1-99F0-D45DF76C6A79}" srcOrd="0" destOrd="0" presId="urn:diagrams.loki3.com/BracketList"/>
    <dgm:cxn modelId="{7E49D988-C50C-4E85-97EA-F77523959ED0}" type="presOf" srcId="{CDFDBF00-E762-42F3-94C8-E5D1136D90FD}" destId="{5EC41CAC-567D-43A1-862C-B50C1F70580A}" srcOrd="0" destOrd="0" presId="urn:diagrams.loki3.com/BracketList"/>
    <dgm:cxn modelId="{C3CEF38F-8763-416C-BFAB-4FEF1AE5016F}" type="presOf" srcId="{9B09FE36-C619-459E-A0AB-20B77FA3A9F2}" destId="{D2ABE7D6-FA3E-4CF5-8B94-75C9FF9C4D4E}" srcOrd="0" destOrd="0" presId="urn:diagrams.loki3.com/BracketList"/>
    <dgm:cxn modelId="{F6C75191-7E10-4706-8E4F-C0B4FFB37ECB}" type="presOf" srcId="{79E646A0-8C8E-4A62-9DFC-E3DBF0CD5A98}" destId="{EF26BAC3-5FF3-4B30-9155-1B1888196EC6}" srcOrd="0" destOrd="0" presId="urn:diagrams.loki3.com/BracketList"/>
    <dgm:cxn modelId="{F111E593-C378-4918-8523-397DF8F17E66}" type="presOf" srcId="{86265750-9E00-44CC-BA8C-B8CB010E7A51}" destId="{F7E0BF14-5BA7-4E54-8474-0A5528FBC636}" srcOrd="0" destOrd="0" presId="urn:diagrams.loki3.com/BracketList"/>
    <dgm:cxn modelId="{DB19719E-5A58-42F4-9EAF-EBE16DC0192B}" srcId="{41989059-A567-49E6-A200-4665CF7FDBFC}" destId="{4B02A17C-FDE5-4F61-8E83-AB74E73F3B58}" srcOrd="1" destOrd="0" parTransId="{75D3F060-BA62-43AF-95CA-383B819DF8A4}" sibTransId="{0A6FCB84-B856-4FB1-ABBA-D88F5B1088B9}"/>
    <dgm:cxn modelId="{5419A89F-15A1-4246-87D0-6A4807BD8F88}" srcId="{5ECA4329-35CF-4F4B-A69C-2E2AE345569B}" destId="{38A5A2A9-CD6E-45CC-9243-F18B380C383F}" srcOrd="2" destOrd="0" parTransId="{823340E2-2063-45F9-B813-137BC0C8ECE3}" sibTransId="{63126C0E-3DF0-4B65-9071-588997CA2283}"/>
    <dgm:cxn modelId="{8C29C8A0-F278-4612-B893-9A6F478E70AB}" type="presOf" srcId="{21E33D3F-F3A0-4C16-AC26-E49D6695C9D4}" destId="{5EC41CAC-567D-43A1-862C-B50C1F70580A}" srcOrd="0" destOrd="1" presId="urn:diagrams.loki3.com/BracketList"/>
    <dgm:cxn modelId="{F5C937B5-7319-43EA-A37E-5506C25C6436}" srcId="{41989059-A567-49E6-A200-4665CF7FDBFC}" destId="{9B09FE36-C619-459E-A0AB-20B77FA3A9F2}" srcOrd="0" destOrd="0" parTransId="{D354644C-3B05-4621-9A11-55962CDD9C0F}" sibTransId="{1F7F7397-8199-4D90-82A5-201D9A0E0CDE}"/>
    <dgm:cxn modelId="{1B62D4C6-3090-476B-9C02-9513E96DA4BF}" srcId="{53CCBE4E-D524-4A8F-A397-62A5677723F9}" destId="{86265750-9E00-44CC-BA8C-B8CB010E7A51}" srcOrd="0" destOrd="0" parTransId="{0DE39D30-809C-4450-BDA0-C87C96829A0F}" sibTransId="{E2F781BB-3AEE-463E-8701-C1C0D929DC23}"/>
    <dgm:cxn modelId="{48A753D4-8CA8-4620-9AA1-95E533526664}" type="presOf" srcId="{51A447CB-E6B0-4143-A75E-9CABF1EF7804}" destId="{F7E0BF14-5BA7-4E54-8474-0A5528FBC636}" srcOrd="0" destOrd="1" presId="urn:diagrams.loki3.com/BracketList"/>
    <dgm:cxn modelId="{8DD759E4-BF24-43C8-A987-027FA03FB726}" srcId="{53CCBE4E-D524-4A8F-A397-62A5677723F9}" destId="{51A447CB-E6B0-4143-A75E-9CABF1EF7804}" srcOrd="1" destOrd="0" parTransId="{959D6D9C-267F-406F-95F9-B94158698C16}" sibTransId="{3D05E98F-D455-434F-918A-16CFD1B94F60}"/>
    <dgm:cxn modelId="{3262E3F5-2122-4AD7-B9A2-F0D4712466DD}" type="presOf" srcId="{5ECA4329-35CF-4F4B-A69C-2E2AE345569B}" destId="{71E04916-CE33-4136-AB18-A483F74CA5A6}" srcOrd="0" destOrd="0" presId="urn:diagrams.loki3.com/BracketList"/>
    <dgm:cxn modelId="{254AC9CC-70EA-4811-967E-B5D12C91BDD3}" type="presParOf" srcId="{02920250-013B-4342-BD9E-AEC476E8FEFD}" destId="{0FCCD289-D2B5-488F-A299-0E6406C3B47C}" srcOrd="0" destOrd="0" presId="urn:diagrams.loki3.com/BracketList"/>
    <dgm:cxn modelId="{419A529A-6904-4F1F-B938-678BC4AA4671}" type="presParOf" srcId="{0FCCD289-D2B5-488F-A299-0E6406C3B47C}" destId="{D2ABE7D6-FA3E-4CF5-8B94-75C9FF9C4D4E}" srcOrd="0" destOrd="0" presId="urn:diagrams.loki3.com/BracketList"/>
    <dgm:cxn modelId="{6018D9CA-1FDD-46DA-B352-FED5E045A40C}" type="presParOf" srcId="{0FCCD289-D2B5-488F-A299-0E6406C3B47C}" destId="{2B55977F-2963-4B86-BFE4-EBDA56A7B7F6}" srcOrd="1" destOrd="0" presId="urn:diagrams.loki3.com/BracketList"/>
    <dgm:cxn modelId="{E663702F-6105-4228-AA56-6F8F5F89FBED}" type="presParOf" srcId="{0FCCD289-D2B5-488F-A299-0E6406C3B47C}" destId="{11B3AA02-67DB-4F17-ABDE-B267DDCF727A}" srcOrd="2" destOrd="0" presId="urn:diagrams.loki3.com/BracketList"/>
    <dgm:cxn modelId="{E824404B-13DA-463B-AA22-FA179F09739F}" type="presParOf" srcId="{0FCCD289-D2B5-488F-A299-0E6406C3B47C}" destId="{16A349EE-991E-4CAA-ACCE-E5DF436A1ED9}" srcOrd="3" destOrd="0" presId="urn:diagrams.loki3.com/BracketList"/>
    <dgm:cxn modelId="{8021A94E-8594-4976-8670-5E851D75962B}" type="presParOf" srcId="{02920250-013B-4342-BD9E-AEC476E8FEFD}" destId="{DD6E7751-9831-41F0-A53B-A5D1ABBC2701}" srcOrd="1" destOrd="0" presId="urn:diagrams.loki3.com/BracketList"/>
    <dgm:cxn modelId="{C29B70FD-9451-4380-BF6F-8B9B26E950E1}" type="presParOf" srcId="{02920250-013B-4342-BD9E-AEC476E8FEFD}" destId="{59DBFBAD-5A74-436A-9935-757A4113C339}" srcOrd="2" destOrd="0" presId="urn:diagrams.loki3.com/BracketList"/>
    <dgm:cxn modelId="{B6EA7712-B4E2-43A6-A5FD-7472B2AD18FF}" type="presParOf" srcId="{59DBFBAD-5A74-436A-9935-757A4113C339}" destId="{1073B9AD-22FC-4CA1-99F0-D45DF76C6A79}" srcOrd="0" destOrd="0" presId="urn:diagrams.loki3.com/BracketList"/>
    <dgm:cxn modelId="{72F0A63F-A637-40E7-A684-0BCF398B75FA}" type="presParOf" srcId="{59DBFBAD-5A74-436A-9935-757A4113C339}" destId="{41F7F7D0-C9F4-4DCE-A20E-30DBA92433EA}" srcOrd="1" destOrd="0" presId="urn:diagrams.loki3.com/BracketList"/>
    <dgm:cxn modelId="{5C601569-7778-47AA-9071-F8D081DC0D55}" type="presParOf" srcId="{59DBFBAD-5A74-436A-9935-757A4113C339}" destId="{B7426DAF-D023-4BA0-BF95-DB93A142B10D}" srcOrd="2" destOrd="0" presId="urn:diagrams.loki3.com/BracketList"/>
    <dgm:cxn modelId="{AC5A23E7-B143-4EC5-962D-3CCD3306033F}" type="presParOf" srcId="{59DBFBAD-5A74-436A-9935-757A4113C339}" destId="{EF26BAC3-5FF3-4B30-9155-1B1888196EC6}" srcOrd="3" destOrd="0" presId="urn:diagrams.loki3.com/BracketList"/>
    <dgm:cxn modelId="{A3392817-BC71-4DD8-A490-AC3EC6CA21F6}" type="presParOf" srcId="{02920250-013B-4342-BD9E-AEC476E8FEFD}" destId="{87394782-AB47-4001-8BB4-83B2267A11DC}" srcOrd="3" destOrd="0" presId="urn:diagrams.loki3.com/BracketList"/>
    <dgm:cxn modelId="{F8E315A6-E0CD-4E1F-AD8E-9A3BA5CBE7A8}" type="presParOf" srcId="{02920250-013B-4342-BD9E-AEC476E8FEFD}" destId="{383BA17D-E508-4336-B75A-9B232B6079FA}" srcOrd="4" destOrd="0" presId="urn:diagrams.loki3.com/BracketList"/>
    <dgm:cxn modelId="{86CCB4C5-1AC3-4297-81B8-7E32059B5741}" type="presParOf" srcId="{383BA17D-E508-4336-B75A-9B232B6079FA}" destId="{5C0EABD5-6CFA-404A-B042-2867D2D3618B}" srcOrd="0" destOrd="0" presId="urn:diagrams.loki3.com/BracketList"/>
    <dgm:cxn modelId="{67DE443A-5FD5-45EB-8830-405EBA922040}" type="presParOf" srcId="{383BA17D-E508-4336-B75A-9B232B6079FA}" destId="{65AAF92F-3098-41B2-959D-6FC780014A50}" srcOrd="1" destOrd="0" presId="urn:diagrams.loki3.com/BracketList"/>
    <dgm:cxn modelId="{A9082C43-F448-4357-A44C-F8E1ECA725FF}" type="presParOf" srcId="{383BA17D-E508-4336-B75A-9B232B6079FA}" destId="{434784A2-5A8C-45F5-85D4-B1BC1CCDFC20}" srcOrd="2" destOrd="0" presId="urn:diagrams.loki3.com/BracketList"/>
    <dgm:cxn modelId="{897AC6DC-F9DF-45F1-B29C-6385AE440024}" type="presParOf" srcId="{383BA17D-E508-4336-B75A-9B232B6079FA}" destId="{F7E0BF14-5BA7-4E54-8474-0A5528FBC636}" srcOrd="3" destOrd="0" presId="urn:diagrams.loki3.com/BracketList"/>
    <dgm:cxn modelId="{9A6D4D8A-361C-4B66-AF99-1632DDAF62E6}" type="presParOf" srcId="{02920250-013B-4342-BD9E-AEC476E8FEFD}" destId="{5F78A0DA-1C6A-4F04-AA9D-A9DAF7A0CC55}" srcOrd="5" destOrd="0" presId="urn:diagrams.loki3.com/BracketList"/>
    <dgm:cxn modelId="{8F59F3E9-1AA7-47A9-A316-0997B5CB5FA6}" type="presParOf" srcId="{02920250-013B-4342-BD9E-AEC476E8FEFD}" destId="{5B3A8B45-C4C8-4BBB-90DF-D9C8C60FB8C6}" srcOrd="6" destOrd="0" presId="urn:diagrams.loki3.com/BracketList"/>
    <dgm:cxn modelId="{54464246-C075-446B-AF91-A0433A1C9CF6}" type="presParOf" srcId="{5B3A8B45-C4C8-4BBB-90DF-D9C8C60FB8C6}" destId="{71E04916-CE33-4136-AB18-A483F74CA5A6}" srcOrd="0" destOrd="0" presId="urn:diagrams.loki3.com/BracketList"/>
    <dgm:cxn modelId="{FE4AF771-6808-41EB-A278-DFB486048B29}" type="presParOf" srcId="{5B3A8B45-C4C8-4BBB-90DF-D9C8C60FB8C6}" destId="{89583A60-FF48-4582-B7B8-A87326DCAD3A}" srcOrd="1" destOrd="0" presId="urn:diagrams.loki3.com/BracketList"/>
    <dgm:cxn modelId="{CF7AEE76-9C75-4547-8FFA-5A74DECDC283}" type="presParOf" srcId="{5B3A8B45-C4C8-4BBB-90DF-D9C8C60FB8C6}" destId="{3DB34F3C-19D8-441A-8CD2-B288DE81670E}" srcOrd="2" destOrd="0" presId="urn:diagrams.loki3.com/BracketList"/>
    <dgm:cxn modelId="{60251600-81B6-46F9-96F3-B9ECBF048488}" type="presParOf" srcId="{5B3A8B45-C4C8-4BBB-90DF-D9C8C60FB8C6}" destId="{5EC41CAC-567D-43A1-862C-B50C1F70580A}"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FF329D-22F9-4415-88B5-5E457BD0289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E32357B-7BD3-4B51-8ADD-C53F0A856D2E}">
      <dgm:prSet/>
      <dgm:spPr/>
      <dgm:t>
        <a:bodyPr/>
        <a:lstStyle/>
        <a:p>
          <a:pPr>
            <a:lnSpc>
              <a:spcPct val="100000"/>
            </a:lnSpc>
          </a:pPr>
          <a:r>
            <a:rPr lang="en-US" b="0" dirty="0"/>
            <a:t>Use show-hide functionality </a:t>
          </a:r>
          <a:endParaRPr lang="en-US" dirty="0"/>
        </a:p>
      </dgm:t>
    </dgm:pt>
    <dgm:pt modelId="{40A0E485-EDDA-409A-8E42-28D65FE3130F}" type="parTrans" cxnId="{AAAAA4D9-1AB9-448F-B68A-8B0253B87F04}">
      <dgm:prSet/>
      <dgm:spPr/>
      <dgm:t>
        <a:bodyPr/>
        <a:lstStyle/>
        <a:p>
          <a:endParaRPr lang="en-US"/>
        </a:p>
      </dgm:t>
    </dgm:pt>
    <dgm:pt modelId="{7138FFD8-16D1-499D-B5AC-4603B725C73B}" type="sibTrans" cxnId="{AAAAA4D9-1AB9-448F-B68A-8B0253B87F04}">
      <dgm:prSet/>
      <dgm:spPr/>
      <dgm:t>
        <a:bodyPr/>
        <a:lstStyle/>
        <a:p>
          <a:endParaRPr lang="en-US"/>
        </a:p>
      </dgm:t>
    </dgm:pt>
    <dgm:pt modelId="{CF5AC8F9-57B3-490D-B9FF-5CCF5DB9DB21}">
      <dgm:prSet/>
      <dgm:spPr/>
      <dgm:t>
        <a:bodyPr/>
        <a:lstStyle/>
        <a:p>
          <a:pPr>
            <a:lnSpc>
              <a:spcPct val="100000"/>
            </a:lnSpc>
          </a:pPr>
          <a:r>
            <a:rPr lang="en-US" b="0" dirty="0"/>
            <a:t>Allow autofill and pasting</a:t>
          </a:r>
          <a:endParaRPr lang="en-US" dirty="0"/>
        </a:p>
      </dgm:t>
    </dgm:pt>
    <dgm:pt modelId="{ED1E4D04-B022-4A55-A228-A228B6920051}" type="parTrans" cxnId="{497701D4-4BC9-46C6-8732-BFA29A789334}">
      <dgm:prSet/>
      <dgm:spPr/>
      <dgm:t>
        <a:bodyPr/>
        <a:lstStyle/>
        <a:p>
          <a:endParaRPr lang="en-US"/>
        </a:p>
      </dgm:t>
    </dgm:pt>
    <dgm:pt modelId="{D09CC207-1796-422F-8EBB-8611ADFC7306}" type="sibTrans" cxnId="{497701D4-4BC9-46C6-8732-BFA29A789334}">
      <dgm:prSet/>
      <dgm:spPr/>
      <dgm:t>
        <a:bodyPr/>
        <a:lstStyle/>
        <a:p>
          <a:endParaRPr lang="en-US"/>
        </a:p>
      </dgm:t>
    </dgm:pt>
    <dgm:pt modelId="{75460DFC-E2A2-4B6B-918D-DE0D0C5ED6D1}">
      <dgm:prSet/>
      <dgm:spPr/>
      <dgm:t>
        <a:bodyPr/>
        <a:lstStyle/>
        <a:p>
          <a:pPr>
            <a:lnSpc>
              <a:spcPct val="100000"/>
            </a:lnSpc>
          </a:pPr>
          <a:r>
            <a:rPr lang="en-US" b="0" dirty="0"/>
            <a:t>Provide timely instructions and </a:t>
          </a:r>
          <a:br>
            <a:rPr lang="en-US" b="0" dirty="0"/>
          </a:br>
          <a:r>
            <a:rPr lang="en-US" b="0" dirty="0"/>
            <a:t>clear &amp; concise error messaging</a:t>
          </a:r>
          <a:endParaRPr lang="en-US" dirty="0"/>
        </a:p>
      </dgm:t>
    </dgm:pt>
    <dgm:pt modelId="{6ECA3201-1D24-420D-B4D1-F6F793F1BF26}" type="parTrans" cxnId="{36E95443-977A-44C2-9B0C-C79952966569}">
      <dgm:prSet/>
      <dgm:spPr/>
      <dgm:t>
        <a:bodyPr/>
        <a:lstStyle/>
        <a:p>
          <a:endParaRPr lang="en-US"/>
        </a:p>
      </dgm:t>
    </dgm:pt>
    <dgm:pt modelId="{5D22B5AF-3ABD-4CE9-A038-570DD7583778}" type="sibTrans" cxnId="{36E95443-977A-44C2-9B0C-C79952966569}">
      <dgm:prSet/>
      <dgm:spPr/>
      <dgm:t>
        <a:bodyPr/>
        <a:lstStyle/>
        <a:p>
          <a:endParaRPr lang="en-US"/>
        </a:p>
      </dgm:t>
    </dgm:pt>
    <dgm:pt modelId="{D3A67163-66D1-48A3-8AB8-64CE302E6A28}">
      <dgm:prSet/>
      <dgm:spPr/>
      <dgm:t>
        <a:bodyPr/>
        <a:lstStyle/>
        <a:p>
          <a:pPr>
            <a:lnSpc>
              <a:spcPct val="100000"/>
            </a:lnSpc>
          </a:pPr>
          <a:r>
            <a:rPr lang="en-US" b="0" dirty="0"/>
            <a:t>Offer a way to reverse or confirm potential user errors</a:t>
          </a:r>
          <a:endParaRPr lang="en-US" dirty="0"/>
        </a:p>
      </dgm:t>
    </dgm:pt>
    <dgm:pt modelId="{BAFD8422-18A1-48DA-961E-CA74A92957D9}" type="parTrans" cxnId="{201F7F28-AA6A-4905-B6D6-DBE30FF5B8B3}">
      <dgm:prSet/>
      <dgm:spPr/>
      <dgm:t>
        <a:bodyPr/>
        <a:lstStyle/>
        <a:p>
          <a:endParaRPr lang="en-US"/>
        </a:p>
      </dgm:t>
    </dgm:pt>
    <dgm:pt modelId="{AE728AF4-8BDB-4C4D-A045-DE47CA24DE23}" type="sibTrans" cxnId="{201F7F28-AA6A-4905-B6D6-DBE30FF5B8B3}">
      <dgm:prSet/>
      <dgm:spPr/>
      <dgm:t>
        <a:bodyPr/>
        <a:lstStyle/>
        <a:p>
          <a:endParaRPr lang="en-US"/>
        </a:p>
      </dgm:t>
    </dgm:pt>
    <dgm:pt modelId="{15504A78-43F5-4E8E-BCD4-202581C83A70}">
      <dgm:prSet/>
      <dgm:spPr/>
      <dgm:t>
        <a:bodyPr/>
        <a:lstStyle/>
        <a:p>
          <a:pPr>
            <a:lnSpc>
              <a:spcPct val="100000"/>
            </a:lnSpc>
          </a:pPr>
          <a:r>
            <a:rPr lang="en-US" dirty="0"/>
            <a:t>Start with semantics</a:t>
          </a:r>
        </a:p>
      </dgm:t>
    </dgm:pt>
    <dgm:pt modelId="{CA36B7F5-CCD0-4E6E-ACE2-7CE06B4DF8E2}" type="parTrans" cxnId="{29FDE608-6D1B-44B0-8BE6-1BCA912DDC01}">
      <dgm:prSet/>
      <dgm:spPr/>
      <dgm:t>
        <a:bodyPr/>
        <a:lstStyle/>
        <a:p>
          <a:endParaRPr lang="en-US"/>
        </a:p>
      </dgm:t>
    </dgm:pt>
    <dgm:pt modelId="{955BD6D4-9B7E-4EE5-A8C3-65AAED878343}" type="sibTrans" cxnId="{29FDE608-6D1B-44B0-8BE6-1BCA912DDC01}">
      <dgm:prSet/>
      <dgm:spPr/>
      <dgm:t>
        <a:bodyPr/>
        <a:lstStyle/>
        <a:p>
          <a:endParaRPr lang="en-US"/>
        </a:p>
      </dgm:t>
    </dgm:pt>
    <dgm:pt modelId="{F8DECC42-BD0F-4AD0-9A28-910117A6265C}" type="pres">
      <dgm:prSet presAssocID="{B6FF329D-22F9-4415-88B5-5E457BD02893}" presName="root" presStyleCnt="0">
        <dgm:presLayoutVars>
          <dgm:dir/>
          <dgm:resizeHandles val="exact"/>
        </dgm:presLayoutVars>
      </dgm:prSet>
      <dgm:spPr/>
    </dgm:pt>
    <dgm:pt modelId="{CF3A99CA-338D-4855-8437-5C32B3274ADE}" type="pres">
      <dgm:prSet presAssocID="{15504A78-43F5-4E8E-BCD4-202581C83A70}" presName="compNode" presStyleCnt="0"/>
      <dgm:spPr/>
    </dgm:pt>
    <dgm:pt modelId="{30928D1C-6278-4728-BA16-B45F8B9EE80A}" type="pres">
      <dgm:prSet presAssocID="{15504A78-43F5-4E8E-BCD4-202581C83A70}" presName="bgRect" presStyleLbl="bgShp" presStyleIdx="0" presStyleCnt="5"/>
      <dgm:spPr>
        <a:solidFill>
          <a:srgbClr val="D7E3CB"/>
        </a:solidFill>
      </dgm:spPr>
    </dgm:pt>
    <dgm:pt modelId="{C1735321-BFDF-452B-AA1F-76BAB4B28B2D}" type="pres">
      <dgm:prSet presAssocID="{15504A78-43F5-4E8E-BCD4-202581C83A7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thernet with solid fill"/>
        </a:ext>
      </dgm:extLst>
    </dgm:pt>
    <dgm:pt modelId="{DA82C52D-701E-4B69-BCF6-DCBA6A526AF4}" type="pres">
      <dgm:prSet presAssocID="{15504A78-43F5-4E8E-BCD4-202581C83A70}" presName="spaceRect" presStyleCnt="0"/>
      <dgm:spPr/>
    </dgm:pt>
    <dgm:pt modelId="{EA5C8BF3-202C-450A-95A2-F900FF464FD3}" type="pres">
      <dgm:prSet presAssocID="{15504A78-43F5-4E8E-BCD4-202581C83A70}" presName="parTx" presStyleLbl="revTx" presStyleIdx="0" presStyleCnt="5">
        <dgm:presLayoutVars>
          <dgm:chMax val="0"/>
          <dgm:chPref val="0"/>
        </dgm:presLayoutVars>
      </dgm:prSet>
      <dgm:spPr/>
    </dgm:pt>
    <dgm:pt modelId="{EB4A59B6-AEDA-4218-84D6-9146F1A5FC83}" type="pres">
      <dgm:prSet presAssocID="{955BD6D4-9B7E-4EE5-A8C3-65AAED878343}" presName="sibTrans" presStyleCnt="0"/>
      <dgm:spPr/>
    </dgm:pt>
    <dgm:pt modelId="{663AFC89-22DE-4475-A6B5-DEC29EC1B571}" type="pres">
      <dgm:prSet presAssocID="{3E32357B-7BD3-4B51-8ADD-C53F0A856D2E}" presName="compNode" presStyleCnt="0"/>
      <dgm:spPr/>
    </dgm:pt>
    <dgm:pt modelId="{D95ED52F-F17D-46B4-8946-106242BD2BA1}" type="pres">
      <dgm:prSet presAssocID="{3E32357B-7BD3-4B51-8ADD-C53F0A856D2E}" presName="bgRect" presStyleLbl="bgShp" presStyleIdx="1" presStyleCnt="5"/>
      <dgm:spPr>
        <a:solidFill>
          <a:srgbClr val="D7E3CB"/>
        </a:solidFill>
      </dgm:spPr>
    </dgm:pt>
    <dgm:pt modelId="{BDFBABC7-E328-4D9E-8F6E-D7281498F51B}" type="pres">
      <dgm:prSet presAssocID="{3E32357B-7BD3-4B51-8ADD-C53F0A856D2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Eye with solid fill"/>
        </a:ext>
      </dgm:extLst>
    </dgm:pt>
    <dgm:pt modelId="{9B7ADC88-AA90-4257-9795-B9F97A3B873C}" type="pres">
      <dgm:prSet presAssocID="{3E32357B-7BD3-4B51-8ADD-C53F0A856D2E}" presName="spaceRect" presStyleCnt="0"/>
      <dgm:spPr/>
    </dgm:pt>
    <dgm:pt modelId="{21CE5B7F-7C2D-4338-95B4-88C16B1CCD4C}" type="pres">
      <dgm:prSet presAssocID="{3E32357B-7BD3-4B51-8ADD-C53F0A856D2E}" presName="parTx" presStyleLbl="revTx" presStyleIdx="1" presStyleCnt="5">
        <dgm:presLayoutVars>
          <dgm:chMax val="0"/>
          <dgm:chPref val="0"/>
        </dgm:presLayoutVars>
      </dgm:prSet>
      <dgm:spPr/>
    </dgm:pt>
    <dgm:pt modelId="{7494F15C-5E5F-4805-81CE-7DA6240C5C50}" type="pres">
      <dgm:prSet presAssocID="{7138FFD8-16D1-499D-B5AC-4603B725C73B}" presName="sibTrans" presStyleCnt="0"/>
      <dgm:spPr/>
    </dgm:pt>
    <dgm:pt modelId="{87B7FFEC-7517-488B-AFCE-347B978E6DBC}" type="pres">
      <dgm:prSet presAssocID="{CF5AC8F9-57B3-490D-B9FF-5CCF5DB9DB21}" presName="compNode" presStyleCnt="0"/>
      <dgm:spPr/>
    </dgm:pt>
    <dgm:pt modelId="{4FFB53E9-81C3-4678-AB1C-C31A7FF2C80F}" type="pres">
      <dgm:prSet presAssocID="{CF5AC8F9-57B3-490D-B9FF-5CCF5DB9DB21}" presName="bgRect" presStyleLbl="bgShp" presStyleIdx="2" presStyleCnt="5"/>
      <dgm:spPr>
        <a:solidFill>
          <a:srgbClr val="D7E3CB"/>
        </a:solidFill>
      </dgm:spPr>
    </dgm:pt>
    <dgm:pt modelId="{430FED32-62AB-45E0-B71C-48245662DED2}" type="pres">
      <dgm:prSet presAssocID="{CF5AC8F9-57B3-490D-B9FF-5CCF5DB9DB21}"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Keyboard with solid fill"/>
        </a:ext>
      </dgm:extLst>
    </dgm:pt>
    <dgm:pt modelId="{186DF9B8-0E70-41F0-9661-693C22621328}" type="pres">
      <dgm:prSet presAssocID="{CF5AC8F9-57B3-490D-B9FF-5CCF5DB9DB21}" presName="spaceRect" presStyleCnt="0"/>
      <dgm:spPr/>
    </dgm:pt>
    <dgm:pt modelId="{DD350864-0FEC-4134-9A0C-0CAF292A1CDD}" type="pres">
      <dgm:prSet presAssocID="{CF5AC8F9-57B3-490D-B9FF-5CCF5DB9DB21}" presName="parTx" presStyleLbl="revTx" presStyleIdx="2" presStyleCnt="5">
        <dgm:presLayoutVars>
          <dgm:chMax val="0"/>
          <dgm:chPref val="0"/>
        </dgm:presLayoutVars>
      </dgm:prSet>
      <dgm:spPr/>
    </dgm:pt>
    <dgm:pt modelId="{B5EB2854-70D9-40AA-AE8E-8D7293772112}" type="pres">
      <dgm:prSet presAssocID="{D09CC207-1796-422F-8EBB-8611ADFC7306}" presName="sibTrans" presStyleCnt="0"/>
      <dgm:spPr/>
    </dgm:pt>
    <dgm:pt modelId="{ED9B1329-508C-4C75-9D56-256DBD8CCF27}" type="pres">
      <dgm:prSet presAssocID="{75460DFC-E2A2-4B6B-918D-DE0D0C5ED6D1}" presName="compNode" presStyleCnt="0"/>
      <dgm:spPr/>
    </dgm:pt>
    <dgm:pt modelId="{66D9153E-ECAD-4BF1-8CD6-B2043E7CEA07}" type="pres">
      <dgm:prSet presAssocID="{75460DFC-E2A2-4B6B-918D-DE0D0C5ED6D1}" presName="bgRect" presStyleLbl="bgShp" presStyleIdx="3" presStyleCnt="5"/>
      <dgm:spPr>
        <a:solidFill>
          <a:srgbClr val="D7E3CB"/>
        </a:solidFill>
      </dgm:spPr>
    </dgm:pt>
    <dgm:pt modelId="{57262E55-B938-46E3-8287-764A5E285208}" type="pres">
      <dgm:prSet presAssocID="{75460DFC-E2A2-4B6B-918D-DE0D0C5ED6D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Information with solid fill"/>
        </a:ext>
      </dgm:extLst>
    </dgm:pt>
    <dgm:pt modelId="{BAA96C40-66C3-4F85-9E39-6E133B3909AE}" type="pres">
      <dgm:prSet presAssocID="{75460DFC-E2A2-4B6B-918D-DE0D0C5ED6D1}" presName="spaceRect" presStyleCnt="0"/>
      <dgm:spPr/>
    </dgm:pt>
    <dgm:pt modelId="{70BE6536-F645-43AC-B401-3AA2192A73B1}" type="pres">
      <dgm:prSet presAssocID="{75460DFC-E2A2-4B6B-918D-DE0D0C5ED6D1}" presName="parTx" presStyleLbl="revTx" presStyleIdx="3" presStyleCnt="5">
        <dgm:presLayoutVars>
          <dgm:chMax val="0"/>
          <dgm:chPref val="0"/>
        </dgm:presLayoutVars>
      </dgm:prSet>
      <dgm:spPr/>
    </dgm:pt>
    <dgm:pt modelId="{DA90BF1E-1EB0-4B6D-90C6-40372057D550}" type="pres">
      <dgm:prSet presAssocID="{5D22B5AF-3ABD-4CE9-A038-570DD7583778}" presName="sibTrans" presStyleCnt="0"/>
      <dgm:spPr/>
    </dgm:pt>
    <dgm:pt modelId="{40723848-5B04-4059-AB44-ACA22E064193}" type="pres">
      <dgm:prSet presAssocID="{D3A67163-66D1-48A3-8AB8-64CE302E6A28}" presName="compNode" presStyleCnt="0"/>
      <dgm:spPr/>
    </dgm:pt>
    <dgm:pt modelId="{97805229-71C7-4F3F-98F2-FFC5DFC22D6D}" type="pres">
      <dgm:prSet presAssocID="{D3A67163-66D1-48A3-8AB8-64CE302E6A28}" presName="bgRect" presStyleLbl="bgShp" presStyleIdx="4" presStyleCnt="5"/>
      <dgm:spPr>
        <a:solidFill>
          <a:srgbClr val="D7E3CB"/>
        </a:solidFill>
      </dgm:spPr>
    </dgm:pt>
    <dgm:pt modelId="{6AF324BD-F62E-4B9E-AA2A-D82EF28A6DD1}" type="pres">
      <dgm:prSet presAssocID="{D3A67163-66D1-48A3-8AB8-64CE302E6A2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lose with solid fill"/>
        </a:ext>
      </dgm:extLst>
    </dgm:pt>
    <dgm:pt modelId="{B197EFDA-F40F-4B8E-A767-DA8AB019A632}" type="pres">
      <dgm:prSet presAssocID="{D3A67163-66D1-48A3-8AB8-64CE302E6A28}" presName="spaceRect" presStyleCnt="0"/>
      <dgm:spPr/>
    </dgm:pt>
    <dgm:pt modelId="{BEBDB72C-733E-47D3-8C9D-042D0CAF7315}" type="pres">
      <dgm:prSet presAssocID="{D3A67163-66D1-48A3-8AB8-64CE302E6A28}" presName="parTx" presStyleLbl="revTx" presStyleIdx="4" presStyleCnt="5">
        <dgm:presLayoutVars>
          <dgm:chMax val="0"/>
          <dgm:chPref val="0"/>
        </dgm:presLayoutVars>
      </dgm:prSet>
      <dgm:spPr/>
    </dgm:pt>
  </dgm:ptLst>
  <dgm:cxnLst>
    <dgm:cxn modelId="{29FDE608-6D1B-44B0-8BE6-1BCA912DDC01}" srcId="{B6FF329D-22F9-4415-88B5-5E457BD02893}" destId="{15504A78-43F5-4E8E-BCD4-202581C83A70}" srcOrd="0" destOrd="0" parTransId="{CA36B7F5-CCD0-4E6E-ACE2-7CE06B4DF8E2}" sibTransId="{955BD6D4-9B7E-4EE5-A8C3-65AAED878343}"/>
    <dgm:cxn modelId="{9B216D26-FD8C-4B8F-A2CD-5AA3875AB095}" type="presOf" srcId="{B6FF329D-22F9-4415-88B5-5E457BD02893}" destId="{F8DECC42-BD0F-4AD0-9A28-910117A6265C}" srcOrd="0" destOrd="0" presId="urn:microsoft.com/office/officeart/2018/2/layout/IconVerticalSolidList"/>
    <dgm:cxn modelId="{201F7F28-AA6A-4905-B6D6-DBE30FF5B8B3}" srcId="{B6FF329D-22F9-4415-88B5-5E457BD02893}" destId="{D3A67163-66D1-48A3-8AB8-64CE302E6A28}" srcOrd="4" destOrd="0" parTransId="{BAFD8422-18A1-48DA-961E-CA74A92957D9}" sibTransId="{AE728AF4-8BDB-4C4D-A045-DE47CA24DE23}"/>
    <dgm:cxn modelId="{72960036-C14E-4DBB-9D53-6FA2AB5CC370}" type="presOf" srcId="{D3A67163-66D1-48A3-8AB8-64CE302E6A28}" destId="{BEBDB72C-733E-47D3-8C9D-042D0CAF7315}" srcOrd="0" destOrd="0" presId="urn:microsoft.com/office/officeart/2018/2/layout/IconVerticalSolidList"/>
    <dgm:cxn modelId="{F6298262-C847-4D23-9E25-23621D43BBB4}" type="presOf" srcId="{CF5AC8F9-57B3-490D-B9FF-5CCF5DB9DB21}" destId="{DD350864-0FEC-4134-9A0C-0CAF292A1CDD}" srcOrd="0" destOrd="0" presId="urn:microsoft.com/office/officeart/2018/2/layout/IconVerticalSolidList"/>
    <dgm:cxn modelId="{36E95443-977A-44C2-9B0C-C79952966569}" srcId="{B6FF329D-22F9-4415-88B5-5E457BD02893}" destId="{75460DFC-E2A2-4B6B-918D-DE0D0C5ED6D1}" srcOrd="3" destOrd="0" parTransId="{6ECA3201-1D24-420D-B4D1-F6F793F1BF26}" sibTransId="{5D22B5AF-3ABD-4CE9-A038-570DD7583778}"/>
    <dgm:cxn modelId="{C49A65CC-1CEC-4C91-936B-F5F1EA9B101D}" type="presOf" srcId="{3E32357B-7BD3-4B51-8ADD-C53F0A856D2E}" destId="{21CE5B7F-7C2D-4338-95B4-88C16B1CCD4C}" srcOrd="0" destOrd="0" presId="urn:microsoft.com/office/officeart/2018/2/layout/IconVerticalSolidList"/>
    <dgm:cxn modelId="{9CED4ED0-3744-4D1C-9A3E-F2C82B8011D1}" type="presOf" srcId="{75460DFC-E2A2-4B6B-918D-DE0D0C5ED6D1}" destId="{70BE6536-F645-43AC-B401-3AA2192A73B1}" srcOrd="0" destOrd="0" presId="urn:microsoft.com/office/officeart/2018/2/layout/IconVerticalSolidList"/>
    <dgm:cxn modelId="{497701D4-4BC9-46C6-8732-BFA29A789334}" srcId="{B6FF329D-22F9-4415-88B5-5E457BD02893}" destId="{CF5AC8F9-57B3-490D-B9FF-5CCF5DB9DB21}" srcOrd="2" destOrd="0" parTransId="{ED1E4D04-B022-4A55-A228-A228B6920051}" sibTransId="{D09CC207-1796-422F-8EBB-8611ADFC7306}"/>
    <dgm:cxn modelId="{AAAAA4D9-1AB9-448F-B68A-8B0253B87F04}" srcId="{B6FF329D-22F9-4415-88B5-5E457BD02893}" destId="{3E32357B-7BD3-4B51-8ADD-C53F0A856D2E}" srcOrd="1" destOrd="0" parTransId="{40A0E485-EDDA-409A-8E42-28D65FE3130F}" sibTransId="{7138FFD8-16D1-499D-B5AC-4603B725C73B}"/>
    <dgm:cxn modelId="{077721FD-151D-4170-943F-B0C6CA4B1ADA}" type="presOf" srcId="{15504A78-43F5-4E8E-BCD4-202581C83A70}" destId="{EA5C8BF3-202C-450A-95A2-F900FF464FD3}" srcOrd="0" destOrd="0" presId="urn:microsoft.com/office/officeart/2018/2/layout/IconVerticalSolidList"/>
    <dgm:cxn modelId="{DB7FBDBD-92FC-4442-9F99-40C302491FDE}" type="presParOf" srcId="{F8DECC42-BD0F-4AD0-9A28-910117A6265C}" destId="{CF3A99CA-338D-4855-8437-5C32B3274ADE}" srcOrd="0" destOrd="0" presId="urn:microsoft.com/office/officeart/2018/2/layout/IconVerticalSolidList"/>
    <dgm:cxn modelId="{DE8F136B-1222-4F35-956B-6C313ED7E11C}" type="presParOf" srcId="{CF3A99CA-338D-4855-8437-5C32B3274ADE}" destId="{30928D1C-6278-4728-BA16-B45F8B9EE80A}" srcOrd="0" destOrd="0" presId="urn:microsoft.com/office/officeart/2018/2/layout/IconVerticalSolidList"/>
    <dgm:cxn modelId="{663FAE60-1E84-4719-A8BA-0BA3E8C8DDE0}" type="presParOf" srcId="{CF3A99CA-338D-4855-8437-5C32B3274ADE}" destId="{C1735321-BFDF-452B-AA1F-76BAB4B28B2D}" srcOrd="1" destOrd="0" presId="urn:microsoft.com/office/officeart/2018/2/layout/IconVerticalSolidList"/>
    <dgm:cxn modelId="{083ADA79-4058-4F5F-96F4-89D412015A79}" type="presParOf" srcId="{CF3A99CA-338D-4855-8437-5C32B3274ADE}" destId="{DA82C52D-701E-4B69-BCF6-DCBA6A526AF4}" srcOrd="2" destOrd="0" presId="urn:microsoft.com/office/officeart/2018/2/layout/IconVerticalSolidList"/>
    <dgm:cxn modelId="{61557BF6-CC8A-4D61-AE9F-6E8163138692}" type="presParOf" srcId="{CF3A99CA-338D-4855-8437-5C32B3274ADE}" destId="{EA5C8BF3-202C-450A-95A2-F900FF464FD3}" srcOrd="3" destOrd="0" presId="urn:microsoft.com/office/officeart/2018/2/layout/IconVerticalSolidList"/>
    <dgm:cxn modelId="{EEE58077-D041-49CD-8F97-62E3152CEA8E}" type="presParOf" srcId="{F8DECC42-BD0F-4AD0-9A28-910117A6265C}" destId="{EB4A59B6-AEDA-4218-84D6-9146F1A5FC83}" srcOrd="1" destOrd="0" presId="urn:microsoft.com/office/officeart/2018/2/layout/IconVerticalSolidList"/>
    <dgm:cxn modelId="{9A0077EE-8823-46CB-898C-919489EA21AF}" type="presParOf" srcId="{F8DECC42-BD0F-4AD0-9A28-910117A6265C}" destId="{663AFC89-22DE-4475-A6B5-DEC29EC1B571}" srcOrd="2" destOrd="0" presId="urn:microsoft.com/office/officeart/2018/2/layout/IconVerticalSolidList"/>
    <dgm:cxn modelId="{44FA6C99-EC3C-4FF2-9A9D-BC407821F9DC}" type="presParOf" srcId="{663AFC89-22DE-4475-A6B5-DEC29EC1B571}" destId="{D95ED52F-F17D-46B4-8946-106242BD2BA1}" srcOrd="0" destOrd="0" presId="urn:microsoft.com/office/officeart/2018/2/layout/IconVerticalSolidList"/>
    <dgm:cxn modelId="{4953DE0B-C596-43C2-8A48-C1ACE21B43F0}" type="presParOf" srcId="{663AFC89-22DE-4475-A6B5-DEC29EC1B571}" destId="{BDFBABC7-E328-4D9E-8F6E-D7281498F51B}" srcOrd="1" destOrd="0" presId="urn:microsoft.com/office/officeart/2018/2/layout/IconVerticalSolidList"/>
    <dgm:cxn modelId="{B998C9DD-F131-4407-AEE8-025BBDA89C6D}" type="presParOf" srcId="{663AFC89-22DE-4475-A6B5-DEC29EC1B571}" destId="{9B7ADC88-AA90-4257-9795-B9F97A3B873C}" srcOrd="2" destOrd="0" presId="urn:microsoft.com/office/officeart/2018/2/layout/IconVerticalSolidList"/>
    <dgm:cxn modelId="{F436F1B8-BAD7-47A5-B54F-39C0CA73AD71}" type="presParOf" srcId="{663AFC89-22DE-4475-A6B5-DEC29EC1B571}" destId="{21CE5B7F-7C2D-4338-95B4-88C16B1CCD4C}" srcOrd="3" destOrd="0" presId="urn:microsoft.com/office/officeart/2018/2/layout/IconVerticalSolidList"/>
    <dgm:cxn modelId="{851A43E3-F518-4D73-8774-97A5387BE53B}" type="presParOf" srcId="{F8DECC42-BD0F-4AD0-9A28-910117A6265C}" destId="{7494F15C-5E5F-4805-81CE-7DA6240C5C50}" srcOrd="3" destOrd="0" presId="urn:microsoft.com/office/officeart/2018/2/layout/IconVerticalSolidList"/>
    <dgm:cxn modelId="{DECC1E92-3628-4343-927F-E382C7BF8C1F}" type="presParOf" srcId="{F8DECC42-BD0F-4AD0-9A28-910117A6265C}" destId="{87B7FFEC-7517-488B-AFCE-347B978E6DBC}" srcOrd="4" destOrd="0" presId="urn:microsoft.com/office/officeart/2018/2/layout/IconVerticalSolidList"/>
    <dgm:cxn modelId="{49C1D182-86FD-4BA1-BD18-D27BCE3AB85F}" type="presParOf" srcId="{87B7FFEC-7517-488B-AFCE-347B978E6DBC}" destId="{4FFB53E9-81C3-4678-AB1C-C31A7FF2C80F}" srcOrd="0" destOrd="0" presId="urn:microsoft.com/office/officeart/2018/2/layout/IconVerticalSolidList"/>
    <dgm:cxn modelId="{4DCDEAA4-9303-4EA9-94F5-E4ECCFE0ABA4}" type="presParOf" srcId="{87B7FFEC-7517-488B-AFCE-347B978E6DBC}" destId="{430FED32-62AB-45E0-B71C-48245662DED2}" srcOrd="1" destOrd="0" presId="urn:microsoft.com/office/officeart/2018/2/layout/IconVerticalSolidList"/>
    <dgm:cxn modelId="{595EE848-AC94-431D-89B8-880FF7BB934D}" type="presParOf" srcId="{87B7FFEC-7517-488B-AFCE-347B978E6DBC}" destId="{186DF9B8-0E70-41F0-9661-693C22621328}" srcOrd="2" destOrd="0" presId="urn:microsoft.com/office/officeart/2018/2/layout/IconVerticalSolidList"/>
    <dgm:cxn modelId="{EE6FB044-BE44-4B7D-A8F7-A68CD1718A41}" type="presParOf" srcId="{87B7FFEC-7517-488B-AFCE-347B978E6DBC}" destId="{DD350864-0FEC-4134-9A0C-0CAF292A1CDD}" srcOrd="3" destOrd="0" presId="urn:microsoft.com/office/officeart/2018/2/layout/IconVerticalSolidList"/>
    <dgm:cxn modelId="{D2B052F0-9C03-4733-BB59-037D49E45061}" type="presParOf" srcId="{F8DECC42-BD0F-4AD0-9A28-910117A6265C}" destId="{B5EB2854-70D9-40AA-AE8E-8D7293772112}" srcOrd="5" destOrd="0" presId="urn:microsoft.com/office/officeart/2018/2/layout/IconVerticalSolidList"/>
    <dgm:cxn modelId="{E6F8E9D5-EC55-43C8-A5DA-C1D82FBBEA1B}" type="presParOf" srcId="{F8DECC42-BD0F-4AD0-9A28-910117A6265C}" destId="{ED9B1329-508C-4C75-9D56-256DBD8CCF27}" srcOrd="6" destOrd="0" presId="urn:microsoft.com/office/officeart/2018/2/layout/IconVerticalSolidList"/>
    <dgm:cxn modelId="{AB6CC069-1468-47B8-A713-C4B930C2234A}" type="presParOf" srcId="{ED9B1329-508C-4C75-9D56-256DBD8CCF27}" destId="{66D9153E-ECAD-4BF1-8CD6-B2043E7CEA07}" srcOrd="0" destOrd="0" presId="urn:microsoft.com/office/officeart/2018/2/layout/IconVerticalSolidList"/>
    <dgm:cxn modelId="{BDA64E18-FDF6-4633-9049-5D4B4077B0B4}" type="presParOf" srcId="{ED9B1329-508C-4C75-9D56-256DBD8CCF27}" destId="{57262E55-B938-46E3-8287-764A5E285208}" srcOrd="1" destOrd="0" presId="urn:microsoft.com/office/officeart/2018/2/layout/IconVerticalSolidList"/>
    <dgm:cxn modelId="{323C4F90-80A3-4A0A-8D9B-1A30F3E966D7}" type="presParOf" srcId="{ED9B1329-508C-4C75-9D56-256DBD8CCF27}" destId="{BAA96C40-66C3-4F85-9E39-6E133B3909AE}" srcOrd="2" destOrd="0" presId="urn:microsoft.com/office/officeart/2018/2/layout/IconVerticalSolidList"/>
    <dgm:cxn modelId="{C87B26FA-453C-44E9-82EE-B048D1980DD8}" type="presParOf" srcId="{ED9B1329-508C-4C75-9D56-256DBD8CCF27}" destId="{70BE6536-F645-43AC-B401-3AA2192A73B1}" srcOrd="3" destOrd="0" presId="urn:microsoft.com/office/officeart/2018/2/layout/IconVerticalSolidList"/>
    <dgm:cxn modelId="{8BA3633A-ABF5-4E1E-B3FB-2BA3C998079E}" type="presParOf" srcId="{F8DECC42-BD0F-4AD0-9A28-910117A6265C}" destId="{DA90BF1E-1EB0-4B6D-90C6-40372057D550}" srcOrd="7" destOrd="0" presId="urn:microsoft.com/office/officeart/2018/2/layout/IconVerticalSolidList"/>
    <dgm:cxn modelId="{8E8F420B-EF03-4874-96F7-16EC2F7301DA}" type="presParOf" srcId="{F8DECC42-BD0F-4AD0-9A28-910117A6265C}" destId="{40723848-5B04-4059-AB44-ACA22E064193}" srcOrd="8" destOrd="0" presId="urn:microsoft.com/office/officeart/2018/2/layout/IconVerticalSolidList"/>
    <dgm:cxn modelId="{0D0A5B56-219B-487F-BD3A-09A817E5EF08}" type="presParOf" srcId="{40723848-5B04-4059-AB44-ACA22E064193}" destId="{97805229-71C7-4F3F-98F2-FFC5DFC22D6D}" srcOrd="0" destOrd="0" presId="urn:microsoft.com/office/officeart/2018/2/layout/IconVerticalSolidList"/>
    <dgm:cxn modelId="{26C5BAAF-2F72-493E-9352-746DE86D7348}" type="presParOf" srcId="{40723848-5B04-4059-AB44-ACA22E064193}" destId="{6AF324BD-F62E-4B9E-AA2A-D82EF28A6DD1}" srcOrd="1" destOrd="0" presId="urn:microsoft.com/office/officeart/2018/2/layout/IconVerticalSolidList"/>
    <dgm:cxn modelId="{3AFF2EDC-7125-4555-A75C-A2044176F049}" type="presParOf" srcId="{40723848-5B04-4059-AB44-ACA22E064193}" destId="{B197EFDA-F40F-4B8E-A767-DA8AB019A632}" srcOrd="2" destOrd="0" presId="urn:microsoft.com/office/officeart/2018/2/layout/IconVerticalSolidList"/>
    <dgm:cxn modelId="{C82EBFCC-3DA4-49F6-88E3-FA4559E05C53}" type="presParOf" srcId="{40723848-5B04-4059-AB44-ACA22E064193}" destId="{BEBDB72C-733E-47D3-8C9D-042D0CAF731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3988520-030E-4618-9AF6-93AE66DF99C5}"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US"/>
        </a:p>
      </dgm:t>
    </dgm:pt>
    <dgm:pt modelId="{202F8C35-30D4-4E3E-8DC6-B70198C10CF7}">
      <dgm:prSet phldrT="[Text]" custT="1"/>
      <dgm:spPr/>
      <dgm:t>
        <a:bodyPr/>
        <a:lstStyle/>
        <a:p>
          <a:r>
            <a:rPr lang="en-US" sz="2000" b="1" dirty="0"/>
            <a:t>Button</a:t>
          </a:r>
        </a:p>
      </dgm:t>
    </dgm:pt>
    <dgm:pt modelId="{2E9EB092-CA7E-4283-AD83-3ABD045955E8}" type="parTrans" cxnId="{381FB170-078B-4BCD-A7FF-C3492BA67623}">
      <dgm:prSet/>
      <dgm:spPr/>
      <dgm:t>
        <a:bodyPr/>
        <a:lstStyle/>
        <a:p>
          <a:endParaRPr lang="en-US"/>
        </a:p>
      </dgm:t>
    </dgm:pt>
    <dgm:pt modelId="{9240C375-EC68-4E42-B884-748944A70940}" type="sibTrans" cxnId="{381FB170-078B-4BCD-A7FF-C3492BA67623}">
      <dgm:prSet/>
      <dgm:spPr/>
      <dgm:t>
        <a:bodyPr/>
        <a:lstStyle/>
        <a:p>
          <a:endParaRPr lang="en-US"/>
        </a:p>
      </dgm:t>
    </dgm:pt>
    <dgm:pt modelId="{79436325-A907-4BEB-8557-DCBAF70AC7AA}">
      <dgm:prSet phldrT="[Text]" custT="1"/>
      <dgm:spPr/>
      <dgm:t>
        <a:bodyPr/>
        <a:lstStyle/>
        <a:p>
          <a:r>
            <a:rPr lang="en-US" sz="2000" dirty="0"/>
            <a:t>Most common pattern found in our travels</a:t>
          </a:r>
        </a:p>
      </dgm:t>
    </dgm:pt>
    <dgm:pt modelId="{5F94BC4C-AB67-444E-8B35-9FD83AF4BAE6}" type="parTrans" cxnId="{0902E815-3C9D-4DAA-9705-B7113B641CA6}">
      <dgm:prSet/>
      <dgm:spPr/>
      <dgm:t>
        <a:bodyPr/>
        <a:lstStyle/>
        <a:p>
          <a:endParaRPr lang="en-US"/>
        </a:p>
      </dgm:t>
    </dgm:pt>
    <dgm:pt modelId="{2D028B33-F979-40F4-A103-4BFD8A4F9B7D}" type="sibTrans" cxnId="{0902E815-3C9D-4DAA-9705-B7113B641CA6}">
      <dgm:prSet/>
      <dgm:spPr/>
      <dgm:t>
        <a:bodyPr/>
        <a:lstStyle/>
        <a:p>
          <a:endParaRPr lang="en-US"/>
        </a:p>
      </dgm:t>
    </dgm:pt>
    <dgm:pt modelId="{67D5F407-A806-49A5-A271-D049846CEB92}">
      <dgm:prSet phldrT="[Text]" custT="1"/>
      <dgm:spPr/>
      <dgm:t>
        <a:bodyPr/>
        <a:lstStyle/>
        <a:p>
          <a:r>
            <a:rPr lang="en-US" sz="2000" dirty="0"/>
            <a:t>Our recommendation, when considering backwards compatibility</a:t>
          </a:r>
        </a:p>
      </dgm:t>
    </dgm:pt>
    <dgm:pt modelId="{BC406B88-20A3-4E91-AEE9-CF184E9AD27E}" type="parTrans" cxnId="{0F0A53E6-E6D4-4629-BF09-5B9846EF7BD7}">
      <dgm:prSet/>
      <dgm:spPr/>
      <dgm:t>
        <a:bodyPr/>
        <a:lstStyle/>
        <a:p>
          <a:endParaRPr lang="en-US"/>
        </a:p>
      </dgm:t>
    </dgm:pt>
    <dgm:pt modelId="{5AF5AAFB-22E2-44AF-A0D2-36D83A20CE3E}" type="sibTrans" cxnId="{0F0A53E6-E6D4-4629-BF09-5B9846EF7BD7}">
      <dgm:prSet/>
      <dgm:spPr/>
      <dgm:t>
        <a:bodyPr/>
        <a:lstStyle/>
        <a:p>
          <a:endParaRPr lang="en-US"/>
        </a:p>
      </dgm:t>
    </dgm:pt>
    <dgm:pt modelId="{4F84842C-F16D-421D-96C7-10266C7AE76C}">
      <dgm:prSet phldrT="[Text]" custT="1"/>
      <dgm:spPr/>
      <dgm:t>
        <a:bodyPr/>
        <a:lstStyle/>
        <a:p>
          <a:r>
            <a:rPr lang="en-US" sz="2000" b="1" dirty="0"/>
            <a:t>Switch</a:t>
          </a:r>
        </a:p>
      </dgm:t>
    </dgm:pt>
    <dgm:pt modelId="{261627DE-5773-4DD0-839C-8E8882280576}" type="parTrans" cxnId="{81EA88BC-2312-4995-828E-5E866CC61DAB}">
      <dgm:prSet/>
      <dgm:spPr/>
      <dgm:t>
        <a:bodyPr/>
        <a:lstStyle/>
        <a:p>
          <a:endParaRPr lang="en-US"/>
        </a:p>
      </dgm:t>
    </dgm:pt>
    <dgm:pt modelId="{D5DB23F0-2BD3-4C97-BB73-8AEE5FEFAD80}" type="sibTrans" cxnId="{81EA88BC-2312-4995-828E-5E866CC61DAB}">
      <dgm:prSet/>
      <dgm:spPr/>
      <dgm:t>
        <a:bodyPr/>
        <a:lstStyle/>
        <a:p>
          <a:endParaRPr lang="en-US"/>
        </a:p>
      </dgm:t>
    </dgm:pt>
    <dgm:pt modelId="{7FFF5014-8432-440B-980E-8BEAC27A51C7}">
      <dgm:prSet phldrT="[Text]" custT="1"/>
      <dgm:spPr/>
      <dgm:t>
        <a:bodyPr/>
        <a:lstStyle/>
        <a:p>
          <a:r>
            <a:rPr lang="en-US" sz="2000" dirty="0"/>
            <a:t>Role=“switch” meant for checkbox or toggle button per ARIA 1.1</a:t>
          </a:r>
        </a:p>
      </dgm:t>
    </dgm:pt>
    <dgm:pt modelId="{D685AE08-5226-4D14-BC18-DA29CD8A4861}" type="parTrans" cxnId="{C33F289E-0A87-4F17-B3AA-FA3A4D12C8D4}">
      <dgm:prSet/>
      <dgm:spPr/>
      <dgm:t>
        <a:bodyPr/>
        <a:lstStyle/>
        <a:p>
          <a:endParaRPr lang="en-US"/>
        </a:p>
      </dgm:t>
    </dgm:pt>
    <dgm:pt modelId="{72E19343-52E5-4165-A56E-1510C417CC3E}" type="sibTrans" cxnId="{C33F289E-0A87-4F17-B3AA-FA3A4D12C8D4}">
      <dgm:prSet/>
      <dgm:spPr/>
      <dgm:t>
        <a:bodyPr/>
        <a:lstStyle/>
        <a:p>
          <a:endParaRPr lang="en-US"/>
        </a:p>
      </dgm:t>
    </dgm:pt>
    <dgm:pt modelId="{F55DE440-A347-44B1-BBE9-E8B95540A498}">
      <dgm:prSet phldrT="[Text]" custT="1"/>
      <dgm:spPr/>
      <dgm:t>
        <a:bodyPr/>
        <a:lstStyle/>
        <a:p>
          <a:r>
            <a:rPr lang="en-US" sz="2000" b="1" dirty="0"/>
            <a:t>Checkbox</a:t>
          </a:r>
        </a:p>
      </dgm:t>
    </dgm:pt>
    <dgm:pt modelId="{A3EE1000-F1CF-4FCF-AA1F-642B78E0A3CD}" type="parTrans" cxnId="{D23869EB-A0BE-4C40-9316-59F55D12ACF1}">
      <dgm:prSet/>
      <dgm:spPr/>
      <dgm:t>
        <a:bodyPr/>
        <a:lstStyle/>
        <a:p>
          <a:endParaRPr lang="en-US"/>
        </a:p>
      </dgm:t>
    </dgm:pt>
    <dgm:pt modelId="{FBEBDEE5-C233-4AC2-ABC4-EE735199AAD4}" type="sibTrans" cxnId="{D23869EB-A0BE-4C40-9316-59F55D12ACF1}">
      <dgm:prSet/>
      <dgm:spPr/>
      <dgm:t>
        <a:bodyPr/>
        <a:lstStyle/>
        <a:p>
          <a:endParaRPr lang="en-US"/>
        </a:p>
      </dgm:t>
    </dgm:pt>
    <dgm:pt modelId="{12F73BB5-58B2-4D96-99BA-00468A6B78A6}">
      <dgm:prSet phldrT="[Text]" custT="1"/>
      <dgm:spPr/>
      <dgm:t>
        <a:bodyPr/>
        <a:lstStyle/>
        <a:p>
          <a:r>
            <a:rPr lang="en-US" sz="2000" dirty="0"/>
            <a:t>Better than nothing, but is not an expected user experience</a:t>
          </a:r>
        </a:p>
      </dgm:t>
    </dgm:pt>
    <dgm:pt modelId="{FF2F646E-5D8D-43E5-8B71-B846613531B6}" type="parTrans" cxnId="{AF9343A4-D26D-4330-9B6E-11734B6A2E95}">
      <dgm:prSet/>
      <dgm:spPr/>
      <dgm:t>
        <a:bodyPr/>
        <a:lstStyle/>
        <a:p>
          <a:endParaRPr lang="en-US"/>
        </a:p>
      </dgm:t>
    </dgm:pt>
    <dgm:pt modelId="{B2871441-1C63-4C74-870A-E658394AF311}" type="sibTrans" cxnId="{AF9343A4-D26D-4330-9B6E-11734B6A2E95}">
      <dgm:prSet/>
      <dgm:spPr/>
      <dgm:t>
        <a:bodyPr/>
        <a:lstStyle/>
        <a:p>
          <a:endParaRPr lang="en-US"/>
        </a:p>
      </dgm:t>
    </dgm:pt>
    <dgm:pt modelId="{EC9F613A-4D0E-42E7-BDF3-A477D0FCEFFC}">
      <dgm:prSet phldrT="[Text]" custT="1"/>
      <dgm:spPr/>
      <dgm:t>
        <a:bodyPr/>
        <a:lstStyle/>
        <a:p>
          <a:r>
            <a:rPr lang="en-US" sz="2000" dirty="0"/>
            <a:t>Checkbox is an older pattern, although some still use it</a:t>
          </a:r>
        </a:p>
      </dgm:t>
    </dgm:pt>
    <dgm:pt modelId="{596FF2A3-B911-40D7-B24B-0735E6EC7968}" type="parTrans" cxnId="{0BBB5A3E-AE67-44D3-8462-E10B6392A9A4}">
      <dgm:prSet/>
      <dgm:spPr/>
      <dgm:t>
        <a:bodyPr/>
        <a:lstStyle/>
        <a:p>
          <a:endParaRPr lang="en-US"/>
        </a:p>
      </dgm:t>
    </dgm:pt>
    <dgm:pt modelId="{E386249F-1072-4A96-896E-A0632FCD9041}" type="sibTrans" cxnId="{0BBB5A3E-AE67-44D3-8462-E10B6392A9A4}">
      <dgm:prSet/>
      <dgm:spPr/>
      <dgm:t>
        <a:bodyPr/>
        <a:lstStyle/>
        <a:p>
          <a:endParaRPr lang="en-US"/>
        </a:p>
      </dgm:t>
    </dgm:pt>
    <dgm:pt modelId="{78615A54-921B-4923-9858-4F814DA93022}">
      <dgm:prSet phldrT="[Text]" custT="1"/>
      <dgm:spPr/>
      <dgm:t>
        <a:bodyPr/>
        <a:lstStyle/>
        <a:p>
          <a:r>
            <a:rPr lang="en-US" sz="2000" dirty="0"/>
            <a:t>While support is better, there is still not wide screen reader support </a:t>
          </a:r>
        </a:p>
      </dgm:t>
    </dgm:pt>
    <dgm:pt modelId="{54AB116E-1161-455B-9A7E-91C0DB47E07F}" type="parTrans" cxnId="{8FC0B494-3E5C-4DE6-A312-E4DC3E11B6DC}">
      <dgm:prSet/>
      <dgm:spPr/>
      <dgm:t>
        <a:bodyPr/>
        <a:lstStyle/>
        <a:p>
          <a:endParaRPr lang="en-US"/>
        </a:p>
      </dgm:t>
    </dgm:pt>
    <dgm:pt modelId="{6159BF4F-5A48-4213-8718-32B10868EF52}" type="sibTrans" cxnId="{8FC0B494-3E5C-4DE6-A312-E4DC3E11B6DC}">
      <dgm:prSet/>
      <dgm:spPr/>
      <dgm:t>
        <a:bodyPr/>
        <a:lstStyle/>
        <a:p>
          <a:endParaRPr lang="en-US"/>
        </a:p>
      </dgm:t>
    </dgm:pt>
    <dgm:pt modelId="{187C9CDD-5194-4746-8D45-1D4A732DD228}" type="pres">
      <dgm:prSet presAssocID="{B3988520-030E-4618-9AF6-93AE66DF99C5}" presName="Name0" presStyleCnt="0">
        <dgm:presLayoutVars>
          <dgm:chMax val="7"/>
          <dgm:chPref val="7"/>
          <dgm:dir/>
        </dgm:presLayoutVars>
      </dgm:prSet>
      <dgm:spPr/>
    </dgm:pt>
    <dgm:pt modelId="{260F71FE-5881-4EEB-B0CE-59C727F760F0}" type="pres">
      <dgm:prSet presAssocID="{B3988520-030E-4618-9AF6-93AE66DF99C5}" presName="Name1" presStyleCnt="0"/>
      <dgm:spPr/>
    </dgm:pt>
    <dgm:pt modelId="{DCEA1F08-A49E-4533-B1EC-2847433A2610}" type="pres">
      <dgm:prSet presAssocID="{B3988520-030E-4618-9AF6-93AE66DF99C5}" presName="cycle" presStyleCnt="0"/>
      <dgm:spPr/>
    </dgm:pt>
    <dgm:pt modelId="{36A2842E-8DAA-495E-BA49-0755BA7C48E0}" type="pres">
      <dgm:prSet presAssocID="{B3988520-030E-4618-9AF6-93AE66DF99C5}" presName="srcNode" presStyleLbl="node1" presStyleIdx="0" presStyleCnt="3"/>
      <dgm:spPr/>
    </dgm:pt>
    <dgm:pt modelId="{5E760E95-BA50-491B-A1C6-8270CFF17E25}" type="pres">
      <dgm:prSet presAssocID="{B3988520-030E-4618-9AF6-93AE66DF99C5}" presName="conn" presStyleLbl="parChTrans1D2" presStyleIdx="0" presStyleCnt="1"/>
      <dgm:spPr/>
    </dgm:pt>
    <dgm:pt modelId="{9222D98B-87D1-4443-BFF8-AB456F1E9673}" type="pres">
      <dgm:prSet presAssocID="{B3988520-030E-4618-9AF6-93AE66DF99C5}" presName="extraNode" presStyleLbl="node1" presStyleIdx="0" presStyleCnt="3"/>
      <dgm:spPr/>
    </dgm:pt>
    <dgm:pt modelId="{074F1B5E-D94D-4EB2-AA90-EDC750998D45}" type="pres">
      <dgm:prSet presAssocID="{B3988520-030E-4618-9AF6-93AE66DF99C5}" presName="dstNode" presStyleLbl="node1" presStyleIdx="0" presStyleCnt="3"/>
      <dgm:spPr/>
    </dgm:pt>
    <dgm:pt modelId="{25B8A2A2-EF49-4257-A92D-07EEF79DD5E5}" type="pres">
      <dgm:prSet presAssocID="{202F8C35-30D4-4E3E-8DC6-B70198C10CF7}" presName="text_1" presStyleLbl="node1" presStyleIdx="0" presStyleCnt="3" custScaleY="118636">
        <dgm:presLayoutVars>
          <dgm:bulletEnabled val="1"/>
        </dgm:presLayoutVars>
      </dgm:prSet>
      <dgm:spPr/>
    </dgm:pt>
    <dgm:pt modelId="{AD7420CC-1D26-41FD-9218-74292AA62308}" type="pres">
      <dgm:prSet presAssocID="{202F8C35-30D4-4E3E-8DC6-B70198C10CF7}" presName="accent_1" presStyleCnt="0"/>
      <dgm:spPr/>
    </dgm:pt>
    <dgm:pt modelId="{75BA0C2E-F19D-4A5F-8F10-54DF09055934}" type="pres">
      <dgm:prSet presAssocID="{202F8C35-30D4-4E3E-8DC6-B70198C10CF7}" presName="accentRepeatNode" presStyleLbl="solidFgAcc1" presStyleIdx="0" presStyleCnt="3"/>
      <dgm:spPr/>
    </dgm:pt>
    <dgm:pt modelId="{AED43792-005F-4E8B-BC04-D9BE94DCF7A5}" type="pres">
      <dgm:prSet presAssocID="{4F84842C-F16D-421D-96C7-10266C7AE76C}" presName="text_2" presStyleLbl="node1" presStyleIdx="1" presStyleCnt="3" custScaleY="109509">
        <dgm:presLayoutVars>
          <dgm:bulletEnabled val="1"/>
        </dgm:presLayoutVars>
      </dgm:prSet>
      <dgm:spPr/>
    </dgm:pt>
    <dgm:pt modelId="{3C8A1912-A470-4554-8273-2F49E68E9C9F}" type="pres">
      <dgm:prSet presAssocID="{4F84842C-F16D-421D-96C7-10266C7AE76C}" presName="accent_2" presStyleCnt="0"/>
      <dgm:spPr/>
    </dgm:pt>
    <dgm:pt modelId="{B64CA161-DA81-4EBF-B0B2-846AC5A93DDA}" type="pres">
      <dgm:prSet presAssocID="{4F84842C-F16D-421D-96C7-10266C7AE76C}" presName="accentRepeatNode" presStyleLbl="solidFgAcc1" presStyleIdx="1" presStyleCnt="3"/>
      <dgm:spPr/>
    </dgm:pt>
    <dgm:pt modelId="{9D629CA8-D97C-4286-B661-A34816504B2B}" type="pres">
      <dgm:prSet presAssocID="{F55DE440-A347-44B1-BBE9-E8B95540A498}" presName="text_3" presStyleLbl="node1" presStyleIdx="2" presStyleCnt="3" custScaleY="115038">
        <dgm:presLayoutVars>
          <dgm:bulletEnabled val="1"/>
        </dgm:presLayoutVars>
      </dgm:prSet>
      <dgm:spPr/>
    </dgm:pt>
    <dgm:pt modelId="{1FCED42D-9FA9-4098-AE5A-C389703CCB81}" type="pres">
      <dgm:prSet presAssocID="{F55DE440-A347-44B1-BBE9-E8B95540A498}" presName="accent_3" presStyleCnt="0"/>
      <dgm:spPr/>
    </dgm:pt>
    <dgm:pt modelId="{30D46256-CB55-44A4-8F1D-17E55E02E34C}" type="pres">
      <dgm:prSet presAssocID="{F55DE440-A347-44B1-BBE9-E8B95540A498}" presName="accentRepeatNode" presStyleLbl="solidFgAcc1" presStyleIdx="2" presStyleCnt="3"/>
      <dgm:spPr/>
    </dgm:pt>
  </dgm:ptLst>
  <dgm:cxnLst>
    <dgm:cxn modelId="{0902E815-3C9D-4DAA-9705-B7113B641CA6}" srcId="{202F8C35-30D4-4E3E-8DC6-B70198C10CF7}" destId="{79436325-A907-4BEB-8557-DCBAF70AC7AA}" srcOrd="0" destOrd="0" parTransId="{5F94BC4C-AB67-444E-8B35-9FD83AF4BAE6}" sibTransId="{2D028B33-F979-40F4-A103-4BFD8A4F9B7D}"/>
    <dgm:cxn modelId="{37C17125-A6FA-43E3-A366-4AE6259F9973}" type="presOf" srcId="{202F8C35-30D4-4E3E-8DC6-B70198C10CF7}" destId="{25B8A2A2-EF49-4257-A92D-07EEF79DD5E5}" srcOrd="0" destOrd="0" presId="urn:microsoft.com/office/officeart/2008/layout/VerticalCurvedList"/>
    <dgm:cxn modelId="{5D169B32-A81D-4B19-9F51-C7274BDC3EBB}" type="presOf" srcId="{2D028B33-F979-40F4-A103-4BFD8A4F9B7D}" destId="{5E760E95-BA50-491B-A1C6-8270CFF17E25}" srcOrd="0" destOrd="0" presId="urn:microsoft.com/office/officeart/2008/layout/VerticalCurvedList"/>
    <dgm:cxn modelId="{0BBB5A3E-AE67-44D3-8462-E10B6392A9A4}" srcId="{F55DE440-A347-44B1-BBE9-E8B95540A498}" destId="{EC9F613A-4D0E-42E7-BDF3-A477D0FCEFFC}" srcOrd="1" destOrd="0" parTransId="{596FF2A3-B911-40D7-B24B-0735E6EC7968}" sibTransId="{E386249F-1072-4A96-896E-A0632FCD9041}"/>
    <dgm:cxn modelId="{8AD7805F-A156-4455-A232-CA057233AB24}" type="presOf" srcId="{EC9F613A-4D0E-42E7-BDF3-A477D0FCEFFC}" destId="{9D629CA8-D97C-4286-B661-A34816504B2B}" srcOrd="0" destOrd="2" presId="urn:microsoft.com/office/officeart/2008/layout/VerticalCurvedList"/>
    <dgm:cxn modelId="{049F694B-59DA-43CC-B017-D7AB515D32D8}" type="presOf" srcId="{67D5F407-A806-49A5-A271-D049846CEB92}" destId="{25B8A2A2-EF49-4257-A92D-07EEF79DD5E5}" srcOrd="0" destOrd="2" presId="urn:microsoft.com/office/officeart/2008/layout/VerticalCurvedList"/>
    <dgm:cxn modelId="{A1708A6C-06E3-4F1B-909D-B659EDACCCF4}" type="presOf" srcId="{79436325-A907-4BEB-8557-DCBAF70AC7AA}" destId="{25B8A2A2-EF49-4257-A92D-07EEF79DD5E5}" srcOrd="0" destOrd="1" presId="urn:microsoft.com/office/officeart/2008/layout/VerticalCurvedList"/>
    <dgm:cxn modelId="{5475AD4C-806E-4AB1-95FE-4B1063391AEE}" type="presOf" srcId="{4F84842C-F16D-421D-96C7-10266C7AE76C}" destId="{AED43792-005F-4E8B-BC04-D9BE94DCF7A5}" srcOrd="0" destOrd="0" presId="urn:microsoft.com/office/officeart/2008/layout/VerticalCurvedList"/>
    <dgm:cxn modelId="{F18FA54D-E4B9-49D0-89F4-9095426F173C}" type="presOf" srcId="{B3988520-030E-4618-9AF6-93AE66DF99C5}" destId="{187C9CDD-5194-4746-8D45-1D4A732DD228}" srcOrd="0" destOrd="0" presId="urn:microsoft.com/office/officeart/2008/layout/VerticalCurvedList"/>
    <dgm:cxn modelId="{381FB170-078B-4BCD-A7FF-C3492BA67623}" srcId="{B3988520-030E-4618-9AF6-93AE66DF99C5}" destId="{202F8C35-30D4-4E3E-8DC6-B70198C10CF7}" srcOrd="0" destOrd="0" parTransId="{2E9EB092-CA7E-4283-AD83-3ABD045955E8}" sibTransId="{9240C375-EC68-4E42-B884-748944A70940}"/>
    <dgm:cxn modelId="{57561A56-A4B7-47B3-99BD-F9769BD96C59}" type="presOf" srcId="{F55DE440-A347-44B1-BBE9-E8B95540A498}" destId="{9D629CA8-D97C-4286-B661-A34816504B2B}" srcOrd="0" destOrd="0" presId="urn:microsoft.com/office/officeart/2008/layout/VerticalCurvedList"/>
    <dgm:cxn modelId="{817ED792-2DCE-46C3-95E4-31A116C82B2A}" type="presOf" srcId="{12F73BB5-58B2-4D96-99BA-00468A6B78A6}" destId="{9D629CA8-D97C-4286-B661-A34816504B2B}" srcOrd="0" destOrd="1" presId="urn:microsoft.com/office/officeart/2008/layout/VerticalCurvedList"/>
    <dgm:cxn modelId="{8FC0B494-3E5C-4DE6-A312-E4DC3E11B6DC}" srcId="{4F84842C-F16D-421D-96C7-10266C7AE76C}" destId="{78615A54-921B-4923-9858-4F814DA93022}" srcOrd="1" destOrd="0" parTransId="{54AB116E-1161-455B-9A7E-91C0DB47E07F}" sibTransId="{6159BF4F-5A48-4213-8718-32B10868EF52}"/>
    <dgm:cxn modelId="{C33F289E-0A87-4F17-B3AA-FA3A4D12C8D4}" srcId="{4F84842C-F16D-421D-96C7-10266C7AE76C}" destId="{7FFF5014-8432-440B-980E-8BEAC27A51C7}" srcOrd="0" destOrd="0" parTransId="{D685AE08-5226-4D14-BC18-DA29CD8A4861}" sibTransId="{72E19343-52E5-4165-A56E-1510C417CC3E}"/>
    <dgm:cxn modelId="{8E6689A1-2EB2-4DEF-B4F1-943E20ECE86B}" type="presOf" srcId="{78615A54-921B-4923-9858-4F814DA93022}" destId="{AED43792-005F-4E8B-BC04-D9BE94DCF7A5}" srcOrd="0" destOrd="2" presId="urn:microsoft.com/office/officeart/2008/layout/VerticalCurvedList"/>
    <dgm:cxn modelId="{AF9343A4-D26D-4330-9B6E-11734B6A2E95}" srcId="{F55DE440-A347-44B1-BBE9-E8B95540A498}" destId="{12F73BB5-58B2-4D96-99BA-00468A6B78A6}" srcOrd="0" destOrd="0" parTransId="{FF2F646E-5D8D-43E5-8B71-B846613531B6}" sibTransId="{B2871441-1C63-4C74-870A-E658394AF311}"/>
    <dgm:cxn modelId="{EB881DBB-CF08-4295-A349-4C30975B518A}" type="presOf" srcId="{7FFF5014-8432-440B-980E-8BEAC27A51C7}" destId="{AED43792-005F-4E8B-BC04-D9BE94DCF7A5}" srcOrd="0" destOrd="1" presId="urn:microsoft.com/office/officeart/2008/layout/VerticalCurvedList"/>
    <dgm:cxn modelId="{81EA88BC-2312-4995-828E-5E866CC61DAB}" srcId="{B3988520-030E-4618-9AF6-93AE66DF99C5}" destId="{4F84842C-F16D-421D-96C7-10266C7AE76C}" srcOrd="1" destOrd="0" parTransId="{261627DE-5773-4DD0-839C-8E8882280576}" sibTransId="{D5DB23F0-2BD3-4C97-BB73-8AEE5FEFAD80}"/>
    <dgm:cxn modelId="{0F0A53E6-E6D4-4629-BF09-5B9846EF7BD7}" srcId="{202F8C35-30D4-4E3E-8DC6-B70198C10CF7}" destId="{67D5F407-A806-49A5-A271-D049846CEB92}" srcOrd="1" destOrd="0" parTransId="{BC406B88-20A3-4E91-AEE9-CF184E9AD27E}" sibTransId="{5AF5AAFB-22E2-44AF-A0D2-36D83A20CE3E}"/>
    <dgm:cxn modelId="{D23869EB-A0BE-4C40-9316-59F55D12ACF1}" srcId="{B3988520-030E-4618-9AF6-93AE66DF99C5}" destId="{F55DE440-A347-44B1-BBE9-E8B95540A498}" srcOrd="2" destOrd="0" parTransId="{A3EE1000-F1CF-4FCF-AA1F-642B78E0A3CD}" sibTransId="{FBEBDEE5-C233-4AC2-ABC4-EE735199AAD4}"/>
    <dgm:cxn modelId="{D114F8B3-5F9D-4077-A028-756BE2DBCF05}" type="presParOf" srcId="{187C9CDD-5194-4746-8D45-1D4A732DD228}" destId="{260F71FE-5881-4EEB-B0CE-59C727F760F0}" srcOrd="0" destOrd="0" presId="urn:microsoft.com/office/officeart/2008/layout/VerticalCurvedList"/>
    <dgm:cxn modelId="{99DA069D-AC86-448D-8103-7491151EAADB}" type="presParOf" srcId="{260F71FE-5881-4EEB-B0CE-59C727F760F0}" destId="{DCEA1F08-A49E-4533-B1EC-2847433A2610}" srcOrd="0" destOrd="0" presId="urn:microsoft.com/office/officeart/2008/layout/VerticalCurvedList"/>
    <dgm:cxn modelId="{BF48A912-91B0-439F-8A99-E455BC131F1D}" type="presParOf" srcId="{DCEA1F08-A49E-4533-B1EC-2847433A2610}" destId="{36A2842E-8DAA-495E-BA49-0755BA7C48E0}" srcOrd="0" destOrd="0" presId="urn:microsoft.com/office/officeart/2008/layout/VerticalCurvedList"/>
    <dgm:cxn modelId="{5EE00D6B-5547-4B02-B0F1-403CDAF08642}" type="presParOf" srcId="{DCEA1F08-A49E-4533-B1EC-2847433A2610}" destId="{5E760E95-BA50-491B-A1C6-8270CFF17E25}" srcOrd="1" destOrd="0" presId="urn:microsoft.com/office/officeart/2008/layout/VerticalCurvedList"/>
    <dgm:cxn modelId="{6D20F422-F17B-45AC-90CA-2A0EE5835E97}" type="presParOf" srcId="{DCEA1F08-A49E-4533-B1EC-2847433A2610}" destId="{9222D98B-87D1-4443-BFF8-AB456F1E9673}" srcOrd="2" destOrd="0" presId="urn:microsoft.com/office/officeart/2008/layout/VerticalCurvedList"/>
    <dgm:cxn modelId="{8658736D-B8C1-4781-B10E-B950ABEDB3CB}" type="presParOf" srcId="{DCEA1F08-A49E-4533-B1EC-2847433A2610}" destId="{074F1B5E-D94D-4EB2-AA90-EDC750998D45}" srcOrd="3" destOrd="0" presId="urn:microsoft.com/office/officeart/2008/layout/VerticalCurvedList"/>
    <dgm:cxn modelId="{E6C639D4-CD88-41E2-B2EA-AB7B406CFA9F}" type="presParOf" srcId="{260F71FE-5881-4EEB-B0CE-59C727F760F0}" destId="{25B8A2A2-EF49-4257-A92D-07EEF79DD5E5}" srcOrd="1" destOrd="0" presId="urn:microsoft.com/office/officeart/2008/layout/VerticalCurvedList"/>
    <dgm:cxn modelId="{30595A8B-A679-4245-9DEB-05A6F6448F4F}" type="presParOf" srcId="{260F71FE-5881-4EEB-B0CE-59C727F760F0}" destId="{AD7420CC-1D26-41FD-9218-74292AA62308}" srcOrd="2" destOrd="0" presId="urn:microsoft.com/office/officeart/2008/layout/VerticalCurvedList"/>
    <dgm:cxn modelId="{37065190-F69C-4A4E-848C-0A2B48875085}" type="presParOf" srcId="{AD7420CC-1D26-41FD-9218-74292AA62308}" destId="{75BA0C2E-F19D-4A5F-8F10-54DF09055934}" srcOrd="0" destOrd="0" presId="urn:microsoft.com/office/officeart/2008/layout/VerticalCurvedList"/>
    <dgm:cxn modelId="{E3A7C893-3FA2-4393-BAA1-F1EFE5D1FE57}" type="presParOf" srcId="{260F71FE-5881-4EEB-B0CE-59C727F760F0}" destId="{AED43792-005F-4E8B-BC04-D9BE94DCF7A5}" srcOrd="3" destOrd="0" presId="urn:microsoft.com/office/officeart/2008/layout/VerticalCurvedList"/>
    <dgm:cxn modelId="{2624A054-C592-4B0A-948B-5ACD8D7D24EA}" type="presParOf" srcId="{260F71FE-5881-4EEB-B0CE-59C727F760F0}" destId="{3C8A1912-A470-4554-8273-2F49E68E9C9F}" srcOrd="4" destOrd="0" presId="urn:microsoft.com/office/officeart/2008/layout/VerticalCurvedList"/>
    <dgm:cxn modelId="{D1A88BA4-E398-4E83-964B-D0785121ACB0}" type="presParOf" srcId="{3C8A1912-A470-4554-8273-2F49E68E9C9F}" destId="{B64CA161-DA81-4EBF-B0B2-846AC5A93DDA}" srcOrd="0" destOrd="0" presId="urn:microsoft.com/office/officeart/2008/layout/VerticalCurvedList"/>
    <dgm:cxn modelId="{0490C0EE-A62B-40B2-BE41-8A0E055FABEB}" type="presParOf" srcId="{260F71FE-5881-4EEB-B0CE-59C727F760F0}" destId="{9D629CA8-D97C-4286-B661-A34816504B2B}" srcOrd="5" destOrd="0" presId="urn:microsoft.com/office/officeart/2008/layout/VerticalCurvedList"/>
    <dgm:cxn modelId="{96938971-F437-4F7F-B0AF-527ED49686AB}" type="presParOf" srcId="{260F71FE-5881-4EEB-B0CE-59C727F760F0}" destId="{1FCED42D-9FA9-4098-AE5A-C389703CCB81}" srcOrd="6" destOrd="0" presId="urn:microsoft.com/office/officeart/2008/layout/VerticalCurvedList"/>
    <dgm:cxn modelId="{B8A208B7-D4F7-43C2-89E2-2DAB30468C64}" type="presParOf" srcId="{1FCED42D-9FA9-4098-AE5A-C389703CCB81}" destId="{30D46256-CB55-44A4-8F1D-17E55E02E34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BE7D6-FA3E-4CF5-8B94-75C9FF9C4D4E}">
      <dsp:nvSpPr>
        <dsp:cNvPr id="0" name=""/>
        <dsp:cNvSpPr/>
      </dsp:nvSpPr>
      <dsp:spPr>
        <a:xfrm>
          <a:off x="0" y="302960"/>
          <a:ext cx="2658917" cy="79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US" sz="2400" b="1" kern="1200" dirty="0"/>
            <a:t>Forms of Identification</a:t>
          </a:r>
          <a:endParaRPr lang="en-US" sz="1300" b="1" kern="1200" dirty="0"/>
        </a:p>
      </dsp:txBody>
      <dsp:txXfrm>
        <a:off x="0" y="302960"/>
        <a:ext cx="2658917" cy="796950"/>
      </dsp:txXfrm>
    </dsp:sp>
    <dsp:sp modelId="{2B55977F-2963-4B86-BFE4-EBDA56A7B7F6}">
      <dsp:nvSpPr>
        <dsp:cNvPr id="0" name=""/>
        <dsp:cNvSpPr/>
      </dsp:nvSpPr>
      <dsp:spPr>
        <a:xfrm>
          <a:off x="2658917" y="4104"/>
          <a:ext cx="531783" cy="1394662"/>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A349EE-991E-4CAA-ACCE-E5DF436A1ED9}">
      <dsp:nvSpPr>
        <dsp:cNvPr id="0" name=""/>
        <dsp:cNvSpPr/>
      </dsp:nvSpPr>
      <dsp:spPr>
        <a:xfrm>
          <a:off x="3403414" y="4104"/>
          <a:ext cx="7232254" cy="13946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125000"/>
            </a:lnSpc>
            <a:spcBef>
              <a:spcPct val="0"/>
            </a:spcBef>
            <a:spcAft>
              <a:spcPct val="15000"/>
            </a:spcAft>
            <a:buFont typeface="Wingdings" panose="05000000000000000000" pitchFamily="2" charset="2"/>
            <a:buChar char="§"/>
          </a:pPr>
          <a:r>
            <a:rPr lang="en-US" sz="2000" kern="1200" dirty="0"/>
            <a:t>SSNs/ITINs</a:t>
          </a:r>
        </a:p>
        <a:p>
          <a:pPr marL="228600" lvl="1" indent="-228600" algn="l" defTabSz="889000">
            <a:lnSpc>
              <a:spcPct val="125000"/>
            </a:lnSpc>
            <a:spcBef>
              <a:spcPct val="0"/>
            </a:spcBef>
            <a:spcAft>
              <a:spcPct val="15000"/>
            </a:spcAft>
            <a:buFont typeface="Wingdings" panose="05000000000000000000" pitchFamily="2" charset="2"/>
            <a:buChar char="§"/>
          </a:pPr>
          <a:r>
            <a:rPr lang="en-US" sz="2000" kern="1200" dirty="0"/>
            <a:t>Driver’s license</a:t>
          </a:r>
        </a:p>
        <a:p>
          <a:pPr marL="228600" lvl="1" indent="-228600" algn="l" defTabSz="889000">
            <a:lnSpc>
              <a:spcPct val="125000"/>
            </a:lnSpc>
            <a:spcBef>
              <a:spcPct val="0"/>
            </a:spcBef>
            <a:spcAft>
              <a:spcPct val="15000"/>
            </a:spcAft>
            <a:buFont typeface="Wingdings" panose="05000000000000000000" pitchFamily="2" charset="2"/>
            <a:buChar char="§"/>
          </a:pPr>
          <a:r>
            <a:rPr lang="en-US" sz="2000" kern="1200" dirty="0"/>
            <a:t>State IDs</a:t>
          </a:r>
        </a:p>
      </dsp:txBody>
      <dsp:txXfrm>
        <a:off x="3403414" y="4104"/>
        <a:ext cx="7232254" cy="1394662"/>
      </dsp:txXfrm>
    </dsp:sp>
    <dsp:sp modelId="{1073B9AD-22FC-4CA1-99F0-D45DF76C6A79}">
      <dsp:nvSpPr>
        <dsp:cNvPr id="0" name=""/>
        <dsp:cNvSpPr/>
      </dsp:nvSpPr>
      <dsp:spPr>
        <a:xfrm>
          <a:off x="0" y="1598595"/>
          <a:ext cx="2658917" cy="79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US" sz="2400" b="1" kern="1200" dirty="0"/>
            <a:t>Financial Information</a:t>
          </a:r>
        </a:p>
      </dsp:txBody>
      <dsp:txXfrm>
        <a:off x="0" y="1598595"/>
        <a:ext cx="2658917" cy="796950"/>
      </dsp:txXfrm>
    </dsp:sp>
    <dsp:sp modelId="{41F7F7D0-C9F4-4DCE-A20E-30DBA92433EA}">
      <dsp:nvSpPr>
        <dsp:cNvPr id="0" name=""/>
        <dsp:cNvSpPr/>
      </dsp:nvSpPr>
      <dsp:spPr>
        <a:xfrm>
          <a:off x="2658917" y="1449166"/>
          <a:ext cx="531783" cy="1095806"/>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26BAC3-5FF3-4B30-9155-1B1888196EC6}">
      <dsp:nvSpPr>
        <dsp:cNvPr id="0" name=""/>
        <dsp:cNvSpPr/>
      </dsp:nvSpPr>
      <dsp:spPr>
        <a:xfrm>
          <a:off x="3403414" y="1449166"/>
          <a:ext cx="7232254" cy="1095806"/>
        </a:xfrm>
        <a:prstGeom prst="rect">
          <a:avLst/>
        </a:prstGeom>
        <a:solidFill>
          <a:schemeClr val="accent2">
            <a:hueOff val="-172752"/>
            <a:satOff val="1674"/>
            <a:lumOff val="-51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Credit cards</a:t>
          </a:r>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Bank accounts</a:t>
          </a:r>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CVV</a:t>
          </a:r>
        </a:p>
      </dsp:txBody>
      <dsp:txXfrm>
        <a:off x="3403414" y="1449166"/>
        <a:ext cx="7232254" cy="1095806"/>
      </dsp:txXfrm>
    </dsp:sp>
    <dsp:sp modelId="{5C0EABD5-6CFA-404A-B042-2867D2D3618B}">
      <dsp:nvSpPr>
        <dsp:cNvPr id="0" name=""/>
        <dsp:cNvSpPr/>
      </dsp:nvSpPr>
      <dsp:spPr>
        <a:xfrm>
          <a:off x="0" y="2595373"/>
          <a:ext cx="2658917" cy="79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US" sz="2400" b="1" kern="1200" dirty="0"/>
            <a:t>Login Credentials</a:t>
          </a:r>
          <a:endParaRPr lang="en-US" sz="2000" b="1" kern="1200" dirty="0"/>
        </a:p>
      </dsp:txBody>
      <dsp:txXfrm>
        <a:off x="0" y="2595373"/>
        <a:ext cx="2658917" cy="796950"/>
      </dsp:txXfrm>
    </dsp:sp>
    <dsp:sp modelId="{65AAF92F-3098-41B2-959D-6FC780014A50}">
      <dsp:nvSpPr>
        <dsp:cNvPr id="0" name=""/>
        <dsp:cNvSpPr/>
      </dsp:nvSpPr>
      <dsp:spPr>
        <a:xfrm>
          <a:off x="2658917" y="2595373"/>
          <a:ext cx="531783" cy="79695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E0BF14-5BA7-4E54-8474-0A5528FBC636}">
      <dsp:nvSpPr>
        <dsp:cNvPr id="0" name=""/>
        <dsp:cNvSpPr/>
      </dsp:nvSpPr>
      <dsp:spPr>
        <a:xfrm>
          <a:off x="3403414" y="2595373"/>
          <a:ext cx="7232254" cy="796950"/>
        </a:xfrm>
        <a:prstGeom prst="rect">
          <a:avLst/>
        </a:prstGeom>
        <a:solidFill>
          <a:schemeClr val="accent2">
            <a:hueOff val="-345504"/>
            <a:satOff val="3347"/>
            <a:lumOff val="-103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Passwords</a:t>
          </a:r>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Security questions</a:t>
          </a:r>
        </a:p>
      </dsp:txBody>
      <dsp:txXfrm>
        <a:off x="3403414" y="2595373"/>
        <a:ext cx="7232254" cy="796950"/>
      </dsp:txXfrm>
    </dsp:sp>
    <dsp:sp modelId="{71E04916-CE33-4136-AB18-A483F74CA5A6}">
      <dsp:nvSpPr>
        <dsp:cNvPr id="0" name=""/>
        <dsp:cNvSpPr/>
      </dsp:nvSpPr>
      <dsp:spPr>
        <a:xfrm>
          <a:off x="0" y="3592151"/>
          <a:ext cx="2658917" cy="79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US" sz="2400" b="1" kern="1200" dirty="0"/>
            <a:t>Health </a:t>
          </a:r>
          <a:br>
            <a:rPr lang="en-US" sz="2400" b="1" kern="1200" dirty="0"/>
          </a:br>
          <a:r>
            <a:rPr lang="en-US" sz="2400" b="1" kern="1200" dirty="0"/>
            <a:t>Information</a:t>
          </a:r>
        </a:p>
      </dsp:txBody>
      <dsp:txXfrm>
        <a:off x="0" y="3592151"/>
        <a:ext cx="2658917" cy="796950"/>
      </dsp:txXfrm>
    </dsp:sp>
    <dsp:sp modelId="{89583A60-FF48-4582-B7B8-A87326DCAD3A}">
      <dsp:nvSpPr>
        <dsp:cNvPr id="0" name=""/>
        <dsp:cNvSpPr/>
      </dsp:nvSpPr>
      <dsp:spPr>
        <a:xfrm>
          <a:off x="2658917" y="3442723"/>
          <a:ext cx="531783" cy="1095806"/>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C41CAC-567D-43A1-862C-B50C1F70580A}">
      <dsp:nvSpPr>
        <dsp:cNvPr id="0" name=""/>
        <dsp:cNvSpPr/>
      </dsp:nvSpPr>
      <dsp:spPr>
        <a:xfrm>
          <a:off x="3403414" y="3442723"/>
          <a:ext cx="7232254" cy="1095806"/>
        </a:xfrm>
        <a:prstGeom prst="rect">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b="0" kern="1200" dirty="0"/>
            <a:t>Demographics</a:t>
          </a:r>
        </a:p>
        <a:p>
          <a:pPr marL="228600" lvl="1" indent="-228600" algn="l" defTabSz="889000">
            <a:lnSpc>
              <a:spcPct val="90000"/>
            </a:lnSpc>
            <a:spcBef>
              <a:spcPct val="0"/>
            </a:spcBef>
            <a:spcAft>
              <a:spcPct val="15000"/>
            </a:spcAft>
            <a:buFont typeface="Wingdings" panose="05000000000000000000" pitchFamily="2" charset="2"/>
            <a:buChar char="§"/>
          </a:pPr>
          <a:r>
            <a:rPr lang="en-US" sz="2000" b="0" kern="1200" dirty="0"/>
            <a:t>Medical history</a:t>
          </a:r>
        </a:p>
        <a:p>
          <a:pPr marL="228600" lvl="1" indent="-228600" algn="l" defTabSz="889000">
            <a:lnSpc>
              <a:spcPct val="90000"/>
            </a:lnSpc>
            <a:spcBef>
              <a:spcPct val="0"/>
            </a:spcBef>
            <a:spcAft>
              <a:spcPct val="15000"/>
            </a:spcAft>
            <a:buFont typeface="Wingdings" panose="05000000000000000000" pitchFamily="2" charset="2"/>
            <a:buChar char="§"/>
          </a:pPr>
          <a:r>
            <a:rPr lang="en-US" sz="2000" b="0" kern="1200" dirty="0"/>
            <a:t>Test results</a:t>
          </a:r>
          <a:endParaRPr lang="en-US" sz="1900" b="0" kern="1200" dirty="0"/>
        </a:p>
      </dsp:txBody>
      <dsp:txXfrm>
        <a:off x="3403414" y="3442723"/>
        <a:ext cx="7232254" cy="10958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BCD6F6-460E-449C-BD81-A78C5EA0537A}">
      <dsp:nvSpPr>
        <dsp:cNvPr id="0" name=""/>
        <dsp:cNvSpPr/>
      </dsp:nvSpPr>
      <dsp:spPr>
        <a:xfrm>
          <a:off x="0" y="373210"/>
          <a:ext cx="5654534" cy="25137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855" tIns="395732" rIns="438855" bIns="135128" numCol="1" spcCol="1270" anchor="t" anchorCtr="0">
          <a:noAutofit/>
        </a:bodyPr>
        <a:lstStyle/>
        <a:p>
          <a:pPr marL="0" lvl="1" indent="-171450" algn="l" defTabSz="844550">
            <a:lnSpc>
              <a:spcPct val="110000"/>
            </a:lnSpc>
            <a:spcBef>
              <a:spcPct val="0"/>
            </a:spcBef>
            <a:spcAft>
              <a:spcPct val="15000"/>
            </a:spcAft>
            <a:buFontTx/>
            <a:buNone/>
          </a:pPr>
          <a:r>
            <a:rPr lang="en-US" sz="1900" b="1" kern="1200" dirty="0"/>
            <a:t>Mask</a:t>
          </a:r>
          <a:r>
            <a:rPr lang="en-US" sz="1900" kern="1200" dirty="0"/>
            <a:t> PAN when displayed (the first six and last four digits are the maximum number of digits to be displayed), such that only personnel with a legitimate business need can see more than the first six/last four digits of the PAN.</a:t>
          </a:r>
        </a:p>
      </dsp:txBody>
      <dsp:txXfrm>
        <a:off x="0" y="373210"/>
        <a:ext cx="5654534" cy="2513700"/>
      </dsp:txXfrm>
    </dsp:sp>
    <dsp:sp modelId="{FF4824C3-F50C-4F07-B1DE-5B34051BFA86}">
      <dsp:nvSpPr>
        <dsp:cNvPr id="0" name=""/>
        <dsp:cNvSpPr/>
      </dsp:nvSpPr>
      <dsp:spPr>
        <a:xfrm>
          <a:off x="282726" y="92770"/>
          <a:ext cx="3958173" cy="5608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610" tIns="0" rIns="149610" bIns="0" numCol="1" spcCol="1270" anchor="ctr" anchorCtr="0">
          <a:noAutofit/>
        </a:bodyPr>
        <a:lstStyle/>
        <a:p>
          <a:pPr marL="0" lvl="0" indent="0" algn="l" defTabSz="844550">
            <a:lnSpc>
              <a:spcPct val="90000"/>
            </a:lnSpc>
            <a:spcBef>
              <a:spcPct val="0"/>
            </a:spcBef>
            <a:spcAft>
              <a:spcPct val="35000"/>
            </a:spcAft>
            <a:buNone/>
          </a:pPr>
          <a:r>
            <a:rPr lang="en-US" sz="1900" kern="1200" dirty="0"/>
            <a:t>Requirement 3.3</a:t>
          </a:r>
        </a:p>
      </dsp:txBody>
      <dsp:txXfrm>
        <a:off x="310106" y="120150"/>
        <a:ext cx="3903413" cy="506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ED52F-F17D-46B4-8946-106242BD2BA1}">
      <dsp:nvSpPr>
        <dsp:cNvPr id="0" name=""/>
        <dsp:cNvSpPr/>
      </dsp:nvSpPr>
      <dsp:spPr>
        <a:xfrm>
          <a:off x="0" y="582"/>
          <a:ext cx="8031162" cy="1362195"/>
        </a:xfrm>
        <a:prstGeom prst="roundRect">
          <a:avLst>
            <a:gd name="adj" fmla="val 10000"/>
          </a:avLst>
        </a:prstGeom>
        <a:solidFill>
          <a:srgbClr val="D7E3CB"/>
        </a:solidFill>
        <a:ln>
          <a:noFill/>
        </a:ln>
        <a:effectLst/>
      </dsp:spPr>
      <dsp:style>
        <a:lnRef idx="0">
          <a:scrgbClr r="0" g="0" b="0"/>
        </a:lnRef>
        <a:fillRef idx="1">
          <a:scrgbClr r="0" g="0" b="0"/>
        </a:fillRef>
        <a:effectRef idx="0">
          <a:scrgbClr r="0" g="0" b="0"/>
        </a:effectRef>
        <a:fontRef idx="minor"/>
      </dsp:style>
    </dsp:sp>
    <dsp:sp modelId="{BDFBABC7-E328-4D9E-8F6E-D7281498F51B}">
      <dsp:nvSpPr>
        <dsp:cNvPr id="0" name=""/>
        <dsp:cNvSpPr/>
      </dsp:nvSpPr>
      <dsp:spPr>
        <a:xfrm>
          <a:off x="412064" y="307076"/>
          <a:ext cx="749207" cy="7492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CE5B7F-7C2D-4338-95B4-88C16B1CCD4C}">
      <dsp:nvSpPr>
        <dsp:cNvPr id="0" name=""/>
        <dsp:cNvSpPr/>
      </dsp:nvSpPr>
      <dsp:spPr>
        <a:xfrm>
          <a:off x="1573336" y="582"/>
          <a:ext cx="6457825" cy="136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66" tIns="144166" rIns="144166" bIns="144166" numCol="1" spcCol="1270" anchor="ctr" anchorCtr="0">
          <a:noAutofit/>
        </a:bodyPr>
        <a:lstStyle/>
        <a:p>
          <a:pPr marL="0" lvl="0" indent="0" algn="l" defTabSz="1111250">
            <a:lnSpc>
              <a:spcPct val="100000"/>
            </a:lnSpc>
            <a:spcBef>
              <a:spcPct val="0"/>
            </a:spcBef>
            <a:spcAft>
              <a:spcPct val="35000"/>
            </a:spcAft>
            <a:buNone/>
          </a:pPr>
          <a:r>
            <a:rPr lang="en-US" sz="2500" b="0" kern="1200" dirty="0"/>
            <a:t>No ability to unmask</a:t>
          </a:r>
          <a:endParaRPr lang="en-US" sz="2500" kern="1200" dirty="0"/>
        </a:p>
      </dsp:txBody>
      <dsp:txXfrm>
        <a:off x="1573336" y="582"/>
        <a:ext cx="6457825" cy="1362195"/>
      </dsp:txXfrm>
    </dsp:sp>
    <dsp:sp modelId="{4FFB53E9-81C3-4678-AB1C-C31A7FF2C80F}">
      <dsp:nvSpPr>
        <dsp:cNvPr id="0" name=""/>
        <dsp:cNvSpPr/>
      </dsp:nvSpPr>
      <dsp:spPr>
        <a:xfrm>
          <a:off x="0" y="1703327"/>
          <a:ext cx="8031162" cy="1362195"/>
        </a:xfrm>
        <a:prstGeom prst="roundRect">
          <a:avLst>
            <a:gd name="adj" fmla="val 10000"/>
          </a:avLst>
        </a:prstGeom>
        <a:solidFill>
          <a:srgbClr val="D7E3CB"/>
        </a:solidFill>
        <a:ln>
          <a:noFill/>
        </a:ln>
        <a:effectLst/>
      </dsp:spPr>
      <dsp:style>
        <a:lnRef idx="0">
          <a:scrgbClr r="0" g="0" b="0"/>
        </a:lnRef>
        <a:fillRef idx="1">
          <a:scrgbClr r="0" g="0" b="0"/>
        </a:fillRef>
        <a:effectRef idx="0">
          <a:scrgbClr r="0" g="0" b="0"/>
        </a:effectRef>
        <a:fontRef idx="minor"/>
      </dsp:style>
    </dsp:sp>
    <dsp:sp modelId="{430FED32-62AB-45E0-B71C-48245662DED2}">
      <dsp:nvSpPr>
        <dsp:cNvPr id="0" name=""/>
        <dsp:cNvSpPr/>
      </dsp:nvSpPr>
      <dsp:spPr>
        <a:xfrm>
          <a:off x="412064" y="2009821"/>
          <a:ext cx="749207" cy="74920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350864-0FEC-4134-9A0C-0CAF292A1CDD}">
      <dsp:nvSpPr>
        <dsp:cNvPr id="0" name=""/>
        <dsp:cNvSpPr/>
      </dsp:nvSpPr>
      <dsp:spPr>
        <a:xfrm>
          <a:off x="1573336" y="1703327"/>
          <a:ext cx="6457825" cy="136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66" tIns="144166" rIns="144166" bIns="144166" numCol="1" spcCol="1270" anchor="ctr" anchorCtr="0">
          <a:noAutofit/>
        </a:bodyPr>
        <a:lstStyle/>
        <a:p>
          <a:pPr marL="0" lvl="0" indent="0" algn="l" defTabSz="1111250">
            <a:lnSpc>
              <a:spcPct val="100000"/>
            </a:lnSpc>
            <a:spcBef>
              <a:spcPct val="0"/>
            </a:spcBef>
            <a:spcAft>
              <a:spcPct val="35000"/>
            </a:spcAft>
            <a:buNone/>
          </a:pPr>
          <a:r>
            <a:rPr lang="en-US" sz="2500" b="0" kern="1200" dirty="0"/>
            <a:t>Unmasked on focus</a:t>
          </a:r>
          <a:endParaRPr lang="en-US" sz="2500" kern="1200" dirty="0"/>
        </a:p>
      </dsp:txBody>
      <dsp:txXfrm>
        <a:off x="1573336" y="1703327"/>
        <a:ext cx="6457825" cy="1362195"/>
      </dsp:txXfrm>
    </dsp:sp>
    <dsp:sp modelId="{66D9153E-ECAD-4BF1-8CD6-B2043E7CEA07}">
      <dsp:nvSpPr>
        <dsp:cNvPr id="0" name=""/>
        <dsp:cNvSpPr/>
      </dsp:nvSpPr>
      <dsp:spPr>
        <a:xfrm>
          <a:off x="0" y="3406071"/>
          <a:ext cx="8031162" cy="1362195"/>
        </a:xfrm>
        <a:prstGeom prst="roundRect">
          <a:avLst>
            <a:gd name="adj" fmla="val 10000"/>
          </a:avLst>
        </a:prstGeom>
        <a:solidFill>
          <a:srgbClr val="D7E3CB"/>
        </a:solidFill>
        <a:ln>
          <a:noFill/>
        </a:ln>
        <a:effectLst/>
      </dsp:spPr>
      <dsp:style>
        <a:lnRef idx="0">
          <a:scrgbClr r="0" g="0" b="0"/>
        </a:lnRef>
        <a:fillRef idx="1">
          <a:scrgbClr r="0" g="0" b="0"/>
        </a:fillRef>
        <a:effectRef idx="0">
          <a:scrgbClr r="0" g="0" b="0"/>
        </a:effectRef>
        <a:fontRef idx="minor"/>
      </dsp:style>
    </dsp:sp>
    <dsp:sp modelId="{57262E55-B938-46E3-8287-764A5E285208}">
      <dsp:nvSpPr>
        <dsp:cNvPr id="0" name=""/>
        <dsp:cNvSpPr/>
      </dsp:nvSpPr>
      <dsp:spPr>
        <a:xfrm>
          <a:off x="412064" y="3712566"/>
          <a:ext cx="749207" cy="74920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BE6536-F645-43AC-B401-3AA2192A73B1}">
      <dsp:nvSpPr>
        <dsp:cNvPr id="0" name=""/>
        <dsp:cNvSpPr/>
      </dsp:nvSpPr>
      <dsp:spPr>
        <a:xfrm>
          <a:off x="1573336" y="3406071"/>
          <a:ext cx="6457825" cy="136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66" tIns="144166" rIns="144166" bIns="144166" numCol="1" spcCol="1270" anchor="ctr" anchorCtr="0">
          <a:noAutofit/>
        </a:bodyPr>
        <a:lstStyle/>
        <a:p>
          <a:pPr marL="0" lvl="0" indent="0" algn="l" defTabSz="1111250">
            <a:lnSpc>
              <a:spcPct val="100000"/>
            </a:lnSpc>
            <a:spcBef>
              <a:spcPct val="0"/>
            </a:spcBef>
            <a:spcAft>
              <a:spcPct val="35000"/>
            </a:spcAft>
            <a:buNone/>
          </a:pPr>
          <a:r>
            <a:rPr lang="en-US" sz="2500" b="0" kern="1200" dirty="0"/>
            <a:t>Show-hide functionality (button, switch, or checkbox)</a:t>
          </a:r>
          <a:endParaRPr lang="en-US" sz="2500" kern="1200" dirty="0"/>
        </a:p>
      </dsp:txBody>
      <dsp:txXfrm>
        <a:off x="1573336" y="3406071"/>
        <a:ext cx="6457825" cy="13621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BE7D6-FA3E-4CF5-8B94-75C9FF9C4D4E}">
      <dsp:nvSpPr>
        <dsp:cNvPr id="0" name=""/>
        <dsp:cNvSpPr/>
      </dsp:nvSpPr>
      <dsp:spPr>
        <a:xfrm>
          <a:off x="0" y="7366"/>
          <a:ext cx="2658917" cy="95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b="1" kern="1200" dirty="0"/>
            <a:t>Legal Commitments</a:t>
          </a:r>
        </a:p>
      </dsp:txBody>
      <dsp:txXfrm>
        <a:off x="0" y="7366"/>
        <a:ext cx="2658917" cy="950400"/>
      </dsp:txXfrm>
    </dsp:sp>
    <dsp:sp modelId="{2B55977F-2963-4B86-BFE4-EBDA56A7B7F6}">
      <dsp:nvSpPr>
        <dsp:cNvPr id="0" name=""/>
        <dsp:cNvSpPr/>
      </dsp:nvSpPr>
      <dsp:spPr>
        <a:xfrm>
          <a:off x="2658917" y="7366"/>
          <a:ext cx="531783" cy="95040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A349EE-991E-4CAA-ACCE-E5DF436A1ED9}">
      <dsp:nvSpPr>
        <dsp:cNvPr id="0" name=""/>
        <dsp:cNvSpPr/>
      </dsp:nvSpPr>
      <dsp:spPr>
        <a:xfrm>
          <a:off x="3403414" y="7366"/>
          <a:ext cx="7232254" cy="9504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125000"/>
            </a:lnSpc>
            <a:spcBef>
              <a:spcPct val="0"/>
            </a:spcBef>
            <a:spcAft>
              <a:spcPct val="15000"/>
            </a:spcAft>
            <a:buChar char="•"/>
          </a:pPr>
          <a:r>
            <a:rPr lang="en-US" sz="2000" kern="1200" dirty="0"/>
            <a:t>Validating personal info on forms like background checks or loan applications</a:t>
          </a:r>
        </a:p>
      </dsp:txBody>
      <dsp:txXfrm>
        <a:off x="3403414" y="7366"/>
        <a:ext cx="7232254" cy="950400"/>
      </dsp:txXfrm>
    </dsp:sp>
    <dsp:sp modelId="{1073B9AD-22FC-4CA1-99F0-D45DF76C6A79}">
      <dsp:nvSpPr>
        <dsp:cNvPr id="0" name=""/>
        <dsp:cNvSpPr/>
      </dsp:nvSpPr>
      <dsp:spPr>
        <a:xfrm>
          <a:off x="0" y="1160266"/>
          <a:ext cx="2658917" cy="95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b="1" kern="1200" dirty="0"/>
            <a:t>Financial Transactions</a:t>
          </a:r>
        </a:p>
      </dsp:txBody>
      <dsp:txXfrm>
        <a:off x="0" y="1160266"/>
        <a:ext cx="2658917" cy="950400"/>
      </dsp:txXfrm>
    </dsp:sp>
    <dsp:sp modelId="{41F7F7D0-C9F4-4DCE-A20E-30DBA92433EA}">
      <dsp:nvSpPr>
        <dsp:cNvPr id="0" name=""/>
        <dsp:cNvSpPr/>
      </dsp:nvSpPr>
      <dsp:spPr>
        <a:xfrm>
          <a:off x="2658917" y="1130567"/>
          <a:ext cx="531783" cy="100980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26BAC3-5FF3-4B30-9155-1B1888196EC6}">
      <dsp:nvSpPr>
        <dsp:cNvPr id="0" name=""/>
        <dsp:cNvSpPr/>
      </dsp:nvSpPr>
      <dsp:spPr>
        <a:xfrm>
          <a:off x="3403414" y="1130567"/>
          <a:ext cx="7232254" cy="1009800"/>
        </a:xfrm>
        <a:prstGeom prst="rect">
          <a:avLst/>
        </a:prstGeom>
        <a:solidFill>
          <a:schemeClr val="accent2">
            <a:hueOff val="-172752"/>
            <a:satOff val="1674"/>
            <a:lumOff val="-51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Rarely a problem </a:t>
          </a:r>
          <a:r>
            <a:rPr lang="en-US" sz="2000" kern="1200" dirty="0">
              <a:sym typeface="Symbol" panose="05050102010706020507" pitchFamily="18" charset="2"/>
            </a:rPr>
            <a:t></a:t>
          </a:r>
          <a:r>
            <a:rPr lang="en-US" sz="2000" kern="1200" dirty="0"/>
            <a:t> Most verify full name, credit card/account number, CVV, and address before submission</a:t>
          </a:r>
        </a:p>
      </dsp:txBody>
      <dsp:txXfrm>
        <a:off x="3403414" y="1130567"/>
        <a:ext cx="7232254" cy="1009800"/>
      </dsp:txXfrm>
    </dsp:sp>
    <dsp:sp modelId="{5C0EABD5-6CFA-404A-B042-2867D2D3618B}">
      <dsp:nvSpPr>
        <dsp:cNvPr id="0" name=""/>
        <dsp:cNvSpPr/>
      </dsp:nvSpPr>
      <dsp:spPr>
        <a:xfrm>
          <a:off x="0" y="2313166"/>
          <a:ext cx="2658917" cy="95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b="1" kern="1200" dirty="0"/>
            <a:t>User-controllable Data</a:t>
          </a:r>
        </a:p>
      </dsp:txBody>
      <dsp:txXfrm>
        <a:off x="0" y="2313166"/>
        <a:ext cx="2658917" cy="950400"/>
      </dsp:txXfrm>
    </dsp:sp>
    <dsp:sp modelId="{65AAF92F-3098-41B2-959D-6FC780014A50}">
      <dsp:nvSpPr>
        <dsp:cNvPr id="0" name=""/>
        <dsp:cNvSpPr/>
      </dsp:nvSpPr>
      <dsp:spPr>
        <a:xfrm>
          <a:off x="2658917" y="2313166"/>
          <a:ext cx="531783" cy="95040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E0BF14-5BA7-4E54-8474-0A5528FBC636}">
      <dsp:nvSpPr>
        <dsp:cNvPr id="0" name=""/>
        <dsp:cNvSpPr/>
      </dsp:nvSpPr>
      <dsp:spPr>
        <a:xfrm>
          <a:off x="3403414" y="2313166"/>
          <a:ext cx="7232254" cy="950400"/>
        </a:xfrm>
        <a:prstGeom prst="rect">
          <a:avLst/>
        </a:prstGeom>
        <a:solidFill>
          <a:schemeClr val="accent2">
            <a:hueOff val="-345504"/>
            <a:satOff val="3347"/>
            <a:lumOff val="-103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Passwords</a:t>
          </a:r>
        </a:p>
        <a:p>
          <a:pPr marL="228600" lvl="1" indent="-228600" algn="l" defTabSz="889000">
            <a:lnSpc>
              <a:spcPct val="90000"/>
            </a:lnSpc>
            <a:spcBef>
              <a:spcPct val="0"/>
            </a:spcBef>
            <a:spcAft>
              <a:spcPct val="15000"/>
            </a:spcAft>
            <a:buChar char="•"/>
          </a:pPr>
          <a:r>
            <a:rPr lang="en-US" sz="2000" kern="1200" dirty="0"/>
            <a:t>Security Questions</a:t>
          </a:r>
        </a:p>
      </dsp:txBody>
      <dsp:txXfrm>
        <a:off x="3403414" y="2313166"/>
        <a:ext cx="7232254" cy="950400"/>
      </dsp:txXfrm>
    </dsp:sp>
    <dsp:sp modelId="{71E04916-CE33-4136-AB18-A483F74CA5A6}">
      <dsp:nvSpPr>
        <dsp:cNvPr id="0" name=""/>
        <dsp:cNvSpPr/>
      </dsp:nvSpPr>
      <dsp:spPr>
        <a:xfrm>
          <a:off x="0" y="3510617"/>
          <a:ext cx="2658917" cy="95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US" sz="2400" b="1" kern="1200" dirty="0"/>
            <a:t>Health </a:t>
          </a:r>
          <a:br>
            <a:rPr lang="en-US" sz="2400" b="1" kern="1200" dirty="0"/>
          </a:br>
          <a:r>
            <a:rPr lang="en-US" sz="2400" b="1" kern="1200" dirty="0"/>
            <a:t>Information</a:t>
          </a:r>
        </a:p>
      </dsp:txBody>
      <dsp:txXfrm>
        <a:off x="0" y="3510617"/>
        <a:ext cx="2658917" cy="950400"/>
      </dsp:txXfrm>
    </dsp:sp>
    <dsp:sp modelId="{89583A60-FF48-4582-B7B8-A87326DCAD3A}">
      <dsp:nvSpPr>
        <dsp:cNvPr id="0" name=""/>
        <dsp:cNvSpPr/>
      </dsp:nvSpPr>
      <dsp:spPr>
        <a:xfrm>
          <a:off x="2658917" y="3436367"/>
          <a:ext cx="531783" cy="109890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C41CAC-567D-43A1-862C-B50C1F70580A}">
      <dsp:nvSpPr>
        <dsp:cNvPr id="0" name=""/>
        <dsp:cNvSpPr/>
      </dsp:nvSpPr>
      <dsp:spPr>
        <a:xfrm>
          <a:off x="3403414" y="3436367"/>
          <a:ext cx="7232254" cy="1098900"/>
        </a:xfrm>
        <a:prstGeom prst="rect">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t>Demographics</a:t>
          </a:r>
        </a:p>
        <a:p>
          <a:pPr marL="228600" lvl="1" indent="-228600" algn="l" defTabSz="889000">
            <a:lnSpc>
              <a:spcPct val="90000"/>
            </a:lnSpc>
            <a:spcBef>
              <a:spcPct val="0"/>
            </a:spcBef>
            <a:spcAft>
              <a:spcPct val="15000"/>
            </a:spcAft>
            <a:buChar char="•"/>
          </a:pPr>
          <a:r>
            <a:rPr lang="en-US" sz="2000" b="0" kern="1200" dirty="0"/>
            <a:t>Medical History</a:t>
          </a:r>
        </a:p>
        <a:p>
          <a:pPr marL="228600" lvl="1" indent="-228600" algn="l" defTabSz="889000">
            <a:lnSpc>
              <a:spcPct val="90000"/>
            </a:lnSpc>
            <a:spcBef>
              <a:spcPct val="0"/>
            </a:spcBef>
            <a:spcAft>
              <a:spcPct val="15000"/>
            </a:spcAft>
            <a:buChar char="•"/>
          </a:pPr>
          <a:r>
            <a:rPr lang="en-US" sz="2000" b="0" kern="1200" dirty="0"/>
            <a:t>Test results</a:t>
          </a:r>
          <a:endParaRPr lang="en-US" sz="1900" b="0" kern="1200" dirty="0"/>
        </a:p>
      </dsp:txBody>
      <dsp:txXfrm>
        <a:off x="3403414" y="3436367"/>
        <a:ext cx="7232254" cy="10989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928D1C-6278-4728-BA16-B45F8B9EE80A}">
      <dsp:nvSpPr>
        <dsp:cNvPr id="0" name=""/>
        <dsp:cNvSpPr/>
      </dsp:nvSpPr>
      <dsp:spPr>
        <a:xfrm>
          <a:off x="0" y="3725"/>
          <a:ext cx="9136824" cy="793566"/>
        </a:xfrm>
        <a:prstGeom prst="roundRect">
          <a:avLst>
            <a:gd name="adj" fmla="val 10000"/>
          </a:avLst>
        </a:prstGeom>
        <a:solidFill>
          <a:srgbClr val="D7E3CB"/>
        </a:solidFill>
        <a:ln>
          <a:noFill/>
        </a:ln>
        <a:effectLst/>
      </dsp:spPr>
      <dsp:style>
        <a:lnRef idx="0">
          <a:scrgbClr r="0" g="0" b="0"/>
        </a:lnRef>
        <a:fillRef idx="1">
          <a:scrgbClr r="0" g="0" b="0"/>
        </a:fillRef>
        <a:effectRef idx="0">
          <a:scrgbClr r="0" g="0" b="0"/>
        </a:effectRef>
        <a:fontRef idx="minor"/>
      </dsp:style>
    </dsp:sp>
    <dsp:sp modelId="{C1735321-BFDF-452B-AA1F-76BAB4B28B2D}">
      <dsp:nvSpPr>
        <dsp:cNvPr id="0" name=""/>
        <dsp:cNvSpPr/>
      </dsp:nvSpPr>
      <dsp:spPr>
        <a:xfrm>
          <a:off x="240053" y="182278"/>
          <a:ext cx="436461" cy="43646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5C8BF3-202C-450A-95A2-F900FF464FD3}">
      <dsp:nvSpPr>
        <dsp:cNvPr id="0" name=""/>
        <dsp:cNvSpPr/>
      </dsp:nvSpPr>
      <dsp:spPr>
        <a:xfrm>
          <a:off x="916569" y="3725"/>
          <a:ext cx="8220254" cy="793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986" tIns="83986" rIns="83986" bIns="83986" numCol="1" spcCol="1270" anchor="ctr" anchorCtr="0">
          <a:noAutofit/>
        </a:bodyPr>
        <a:lstStyle/>
        <a:p>
          <a:pPr marL="0" lvl="0" indent="0" algn="l" defTabSz="844550">
            <a:lnSpc>
              <a:spcPct val="100000"/>
            </a:lnSpc>
            <a:spcBef>
              <a:spcPct val="0"/>
            </a:spcBef>
            <a:spcAft>
              <a:spcPct val="35000"/>
            </a:spcAft>
            <a:buNone/>
          </a:pPr>
          <a:r>
            <a:rPr lang="en-US" sz="1900" kern="1200" dirty="0"/>
            <a:t>Start with semantics</a:t>
          </a:r>
        </a:p>
      </dsp:txBody>
      <dsp:txXfrm>
        <a:off x="916569" y="3725"/>
        <a:ext cx="8220254" cy="793566"/>
      </dsp:txXfrm>
    </dsp:sp>
    <dsp:sp modelId="{D95ED52F-F17D-46B4-8946-106242BD2BA1}">
      <dsp:nvSpPr>
        <dsp:cNvPr id="0" name=""/>
        <dsp:cNvSpPr/>
      </dsp:nvSpPr>
      <dsp:spPr>
        <a:xfrm>
          <a:off x="0" y="995683"/>
          <a:ext cx="9136824" cy="793566"/>
        </a:xfrm>
        <a:prstGeom prst="roundRect">
          <a:avLst>
            <a:gd name="adj" fmla="val 10000"/>
          </a:avLst>
        </a:prstGeom>
        <a:solidFill>
          <a:srgbClr val="D7E3CB"/>
        </a:solidFill>
        <a:ln>
          <a:noFill/>
        </a:ln>
        <a:effectLst/>
      </dsp:spPr>
      <dsp:style>
        <a:lnRef idx="0">
          <a:scrgbClr r="0" g="0" b="0"/>
        </a:lnRef>
        <a:fillRef idx="1">
          <a:scrgbClr r="0" g="0" b="0"/>
        </a:fillRef>
        <a:effectRef idx="0">
          <a:scrgbClr r="0" g="0" b="0"/>
        </a:effectRef>
        <a:fontRef idx="minor"/>
      </dsp:style>
    </dsp:sp>
    <dsp:sp modelId="{BDFBABC7-E328-4D9E-8F6E-D7281498F51B}">
      <dsp:nvSpPr>
        <dsp:cNvPr id="0" name=""/>
        <dsp:cNvSpPr/>
      </dsp:nvSpPr>
      <dsp:spPr>
        <a:xfrm>
          <a:off x="240053" y="1174236"/>
          <a:ext cx="436461" cy="4364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CE5B7F-7C2D-4338-95B4-88C16B1CCD4C}">
      <dsp:nvSpPr>
        <dsp:cNvPr id="0" name=""/>
        <dsp:cNvSpPr/>
      </dsp:nvSpPr>
      <dsp:spPr>
        <a:xfrm>
          <a:off x="916569" y="995683"/>
          <a:ext cx="8220254" cy="793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986" tIns="83986" rIns="83986" bIns="83986" numCol="1" spcCol="1270" anchor="ctr" anchorCtr="0">
          <a:noAutofit/>
        </a:bodyPr>
        <a:lstStyle/>
        <a:p>
          <a:pPr marL="0" lvl="0" indent="0" algn="l" defTabSz="844550">
            <a:lnSpc>
              <a:spcPct val="100000"/>
            </a:lnSpc>
            <a:spcBef>
              <a:spcPct val="0"/>
            </a:spcBef>
            <a:spcAft>
              <a:spcPct val="35000"/>
            </a:spcAft>
            <a:buNone/>
          </a:pPr>
          <a:r>
            <a:rPr lang="en-US" sz="1900" b="0" kern="1200" dirty="0"/>
            <a:t>Use show-hide functionality </a:t>
          </a:r>
          <a:endParaRPr lang="en-US" sz="1900" kern="1200" dirty="0"/>
        </a:p>
      </dsp:txBody>
      <dsp:txXfrm>
        <a:off x="916569" y="995683"/>
        <a:ext cx="8220254" cy="793566"/>
      </dsp:txXfrm>
    </dsp:sp>
    <dsp:sp modelId="{4FFB53E9-81C3-4678-AB1C-C31A7FF2C80F}">
      <dsp:nvSpPr>
        <dsp:cNvPr id="0" name=""/>
        <dsp:cNvSpPr/>
      </dsp:nvSpPr>
      <dsp:spPr>
        <a:xfrm>
          <a:off x="0" y="1987641"/>
          <a:ext cx="9136824" cy="793566"/>
        </a:xfrm>
        <a:prstGeom prst="roundRect">
          <a:avLst>
            <a:gd name="adj" fmla="val 10000"/>
          </a:avLst>
        </a:prstGeom>
        <a:solidFill>
          <a:srgbClr val="D7E3CB"/>
        </a:solidFill>
        <a:ln>
          <a:noFill/>
        </a:ln>
        <a:effectLst/>
      </dsp:spPr>
      <dsp:style>
        <a:lnRef idx="0">
          <a:scrgbClr r="0" g="0" b="0"/>
        </a:lnRef>
        <a:fillRef idx="1">
          <a:scrgbClr r="0" g="0" b="0"/>
        </a:fillRef>
        <a:effectRef idx="0">
          <a:scrgbClr r="0" g="0" b="0"/>
        </a:effectRef>
        <a:fontRef idx="minor"/>
      </dsp:style>
    </dsp:sp>
    <dsp:sp modelId="{430FED32-62AB-45E0-B71C-48245662DED2}">
      <dsp:nvSpPr>
        <dsp:cNvPr id="0" name=""/>
        <dsp:cNvSpPr/>
      </dsp:nvSpPr>
      <dsp:spPr>
        <a:xfrm>
          <a:off x="240053" y="2166194"/>
          <a:ext cx="436461" cy="43646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350864-0FEC-4134-9A0C-0CAF292A1CDD}">
      <dsp:nvSpPr>
        <dsp:cNvPr id="0" name=""/>
        <dsp:cNvSpPr/>
      </dsp:nvSpPr>
      <dsp:spPr>
        <a:xfrm>
          <a:off x="916569" y="1987641"/>
          <a:ext cx="8220254" cy="793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986" tIns="83986" rIns="83986" bIns="83986" numCol="1" spcCol="1270" anchor="ctr" anchorCtr="0">
          <a:noAutofit/>
        </a:bodyPr>
        <a:lstStyle/>
        <a:p>
          <a:pPr marL="0" lvl="0" indent="0" algn="l" defTabSz="844550">
            <a:lnSpc>
              <a:spcPct val="100000"/>
            </a:lnSpc>
            <a:spcBef>
              <a:spcPct val="0"/>
            </a:spcBef>
            <a:spcAft>
              <a:spcPct val="35000"/>
            </a:spcAft>
            <a:buNone/>
          </a:pPr>
          <a:r>
            <a:rPr lang="en-US" sz="1900" b="0" kern="1200" dirty="0"/>
            <a:t>Allow autofill and pasting</a:t>
          </a:r>
          <a:endParaRPr lang="en-US" sz="1900" kern="1200" dirty="0"/>
        </a:p>
      </dsp:txBody>
      <dsp:txXfrm>
        <a:off x="916569" y="1987641"/>
        <a:ext cx="8220254" cy="793566"/>
      </dsp:txXfrm>
    </dsp:sp>
    <dsp:sp modelId="{66D9153E-ECAD-4BF1-8CD6-B2043E7CEA07}">
      <dsp:nvSpPr>
        <dsp:cNvPr id="0" name=""/>
        <dsp:cNvSpPr/>
      </dsp:nvSpPr>
      <dsp:spPr>
        <a:xfrm>
          <a:off x="0" y="2979599"/>
          <a:ext cx="9136824" cy="793566"/>
        </a:xfrm>
        <a:prstGeom prst="roundRect">
          <a:avLst>
            <a:gd name="adj" fmla="val 10000"/>
          </a:avLst>
        </a:prstGeom>
        <a:solidFill>
          <a:srgbClr val="D7E3CB"/>
        </a:solidFill>
        <a:ln>
          <a:noFill/>
        </a:ln>
        <a:effectLst/>
      </dsp:spPr>
      <dsp:style>
        <a:lnRef idx="0">
          <a:scrgbClr r="0" g="0" b="0"/>
        </a:lnRef>
        <a:fillRef idx="1">
          <a:scrgbClr r="0" g="0" b="0"/>
        </a:fillRef>
        <a:effectRef idx="0">
          <a:scrgbClr r="0" g="0" b="0"/>
        </a:effectRef>
        <a:fontRef idx="minor"/>
      </dsp:style>
    </dsp:sp>
    <dsp:sp modelId="{57262E55-B938-46E3-8287-764A5E285208}">
      <dsp:nvSpPr>
        <dsp:cNvPr id="0" name=""/>
        <dsp:cNvSpPr/>
      </dsp:nvSpPr>
      <dsp:spPr>
        <a:xfrm>
          <a:off x="240053" y="3158152"/>
          <a:ext cx="436461" cy="43646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BE6536-F645-43AC-B401-3AA2192A73B1}">
      <dsp:nvSpPr>
        <dsp:cNvPr id="0" name=""/>
        <dsp:cNvSpPr/>
      </dsp:nvSpPr>
      <dsp:spPr>
        <a:xfrm>
          <a:off x="916569" y="2979599"/>
          <a:ext cx="8220254" cy="793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986" tIns="83986" rIns="83986" bIns="83986" numCol="1" spcCol="1270" anchor="ctr" anchorCtr="0">
          <a:noAutofit/>
        </a:bodyPr>
        <a:lstStyle/>
        <a:p>
          <a:pPr marL="0" lvl="0" indent="0" algn="l" defTabSz="844550">
            <a:lnSpc>
              <a:spcPct val="100000"/>
            </a:lnSpc>
            <a:spcBef>
              <a:spcPct val="0"/>
            </a:spcBef>
            <a:spcAft>
              <a:spcPct val="35000"/>
            </a:spcAft>
            <a:buNone/>
          </a:pPr>
          <a:r>
            <a:rPr lang="en-US" sz="1900" b="0" kern="1200" dirty="0"/>
            <a:t>Provide timely instructions and </a:t>
          </a:r>
          <a:br>
            <a:rPr lang="en-US" sz="1900" b="0" kern="1200" dirty="0"/>
          </a:br>
          <a:r>
            <a:rPr lang="en-US" sz="1900" b="0" kern="1200" dirty="0"/>
            <a:t>clear &amp; concise error messaging</a:t>
          </a:r>
          <a:endParaRPr lang="en-US" sz="1900" kern="1200" dirty="0"/>
        </a:p>
      </dsp:txBody>
      <dsp:txXfrm>
        <a:off x="916569" y="2979599"/>
        <a:ext cx="8220254" cy="793566"/>
      </dsp:txXfrm>
    </dsp:sp>
    <dsp:sp modelId="{97805229-71C7-4F3F-98F2-FFC5DFC22D6D}">
      <dsp:nvSpPr>
        <dsp:cNvPr id="0" name=""/>
        <dsp:cNvSpPr/>
      </dsp:nvSpPr>
      <dsp:spPr>
        <a:xfrm>
          <a:off x="0" y="3971557"/>
          <a:ext cx="9136824" cy="793566"/>
        </a:xfrm>
        <a:prstGeom prst="roundRect">
          <a:avLst>
            <a:gd name="adj" fmla="val 10000"/>
          </a:avLst>
        </a:prstGeom>
        <a:solidFill>
          <a:srgbClr val="D7E3CB"/>
        </a:solidFill>
        <a:ln>
          <a:noFill/>
        </a:ln>
        <a:effectLst/>
      </dsp:spPr>
      <dsp:style>
        <a:lnRef idx="0">
          <a:scrgbClr r="0" g="0" b="0"/>
        </a:lnRef>
        <a:fillRef idx="1">
          <a:scrgbClr r="0" g="0" b="0"/>
        </a:fillRef>
        <a:effectRef idx="0">
          <a:scrgbClr r="0" g="0" b="0"/>
        </a:effectRef>
        <a:fontRef idx="minor"/>
      </dsp:style>
    </dsp:sp>
    <dsp:sp modelId="{6AF324BD-F62E-4B9E-AA2A-D82EF28A6DD1}">
      <dsp:nvSpPr>
        <dsp:cNvPr id="0" name=""/>
        <dsp:cNvSpPr/>
      </dsp:nvSpPr>
      <dsp:spPr>
        <a:xfrm>
          <a:off x="240053" y="4150110"/>
          <a:ext cx="436461" cy="43646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BDB72C-733E-47D3-8C9D-042D0CAF7315}">
      <dsp:nvSpPr>
        <dsp:cNvPr id="0" name=""/>
        <dsp:cNvSpPr/>
      </dsp:nvSpPr>
      <dsp:spPr>
        <a:xfrm>
          <a:off x="916569" y="3971557"/>
          <a:ext cx="8220254" cy="793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986" tIns="83986" rIns="83986" bIns="83986" numCol="1" spcCol="1270" anchor="ctr" anchorCtr="0">
          <a:noAutofit/>
        </a:bodyPr>
        <a:lstStyle/>
        <a:p>
          <a:pPr marL="0" lvl="0" indent="0" algn="l" defTabSz="844550">
            <a:lnSpc>
              <a:spcPct val="100000"/>
            </a:lnSpc>
            <a:spcBef>
              <a:spcPct val="0"/>
            </a:spcBef>
            <a:spcAft>
              <a:spcPct val="35000"/>
            </a:spcAft>
            <a:buNone/>
          </a:pPr>
          <a:r>
            <a:rPr lang="en-US" sz="1900" b="0" kern="1200" dirty="0"/>
            <a:t>Offer a way to reverse or confirm potential user errors</a:t>
          </a:r>
          <a:endParaRPr lang="en-US" sz="1900" kern="1200" dirty="0"/>
        </a:p>
      </dsp:txBody>
      <dsp:txXfrm>
        <a:off x="916569" y="3971557"/>
        <a:ext cx="8220254" cy="7935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60E95-BA50-491B-A1C6-8270CFF17E25}">
      <dsp:nvSpPr>
        <dsp:cNvPr id="0" name=""/>
        <dsp:cNvSpPr/>
      </dsp:nvSpPr>
      <dsp:spPr>
        <a:xfrm>
          <a:off x="-5754207" y="-880914"/>
          <a:ext cx="6852026" cy="6852026"/>
        </a:xfrm>
        <a:prstGeom prst="blockArc">
          <a:avLst>
            <a:gd name="adj1" fmla="val 18900000"/>
            <a:gd name="adj2" fmla="val 2700000"/>
            <a:gd name="adj3" fmla="val 315"/>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B8A2A2-EF49-4257-A92D-07EEF79DD5E5}">
      <dsp:nvSpPr>
        <dsp:cNvPr id="0" name=""/>
        <dsp:cNvSpPr/>
      </dsp:nvSpPr>
      <dsp:spPr>
        <a:xfrm>
          <a:off x="706519" y="414158"/>
          <a:ext cx="9822873" cy="12077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8069" tIns="50800" rIns="50800" bIns="50800" numCol="1" spcCol="1270" anchor="t" anchorCtr="0">
          <a:noAutofit/>
        </a:bodyPr>
        <a:lstStyle/>
        <a:p>
          <a:pPr marL="0" lvl="0" indent="0" algn="l" defTabSz="889000">
            <a:lnSpc>
              <a:spcPct val="90000"/>
            </a:lnSpc>
            <a:spcBef>
              <a:spcPct val="0"/>
            </a:spcBef>
            <a:spcAft>
              <a:spcPct val="35000"/>
            </a:spcAft>
            <a:buNone/>
          </a:pPr>
          <a:r>
            <a:rPr lang="en-US" sz="2000" b="1" kern="1200" dirty="0"/>
            <a:t>Button</a:t>
          </a:r>
        </a:p>
        <a:p>
          <a:pPr marL="228600" lvl="1" indent="-228600" algn="l" defTabSz="889000">
            <a:lnSpc>
              <a:spcPct val="90000"/>
            </a:lnSpc>
            <a:spcBef>
              <a:spcPct val="0"/>
            </a:spcBef>
            <a:spcAft>
              <a:spcPct val="15000"/>
            </a:spcAft>
            <a:buChar char="•"/>
          </a:pPr>
          <a:r>
            <a:rPr lang="en-US" sz="2000" kern="1200" dirty="0"/>
            <a:t>Most common pattern found in our travels</a:t>
          </a:r>
        </a:p>
        <a:p>
          <a:pPr marL="228600" lvl="1" indent="-228600" algn="l" defTabSz="889000">
            <a:lnSpc>
              <a:spcPct val="90000"/>
            </a:lnSpc>
            <a:spcBef>
              <a:spcPct val="0"/>
            </a:spcBef>
            <a:spcAft>
              <a:spcPct val="15000"/>
            </a:spcAft>
            <a:buChar char="•"/>
          </a:pPr>
          <a:r>
            <a:rPr lang="en-US" sz="2000" kern="1200" dirty="0"/>
            <a:t>Our recommendation, when considering backwards compatibility</a:t>
          </a:r>
        </a:p>
      </dsp:txBody>
      <dsp:txXfrm>
        <a:off x="706519" y="414158"/>
        <a:ext cx="9822873" cy="1207761"/>
      </dsp:txXfrm>
    </dsp:sp>
    <dsp:sp modelId="{75BA0C2E-F19D-4A5F-8F10-54DF09055934}">
      <dsp:nvSpPr>
        <dsp:cNvPr id="0" name=""/>
        <dsp:cNvSpPr/>
      </dsp:nvSpPr>
      <dsp:spPr>
        <a:xfrm>
          <a:off x="70244" y="381764"/>
          <a:ext cx="1272549" cy="1272549"/>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D43792-005F-4E8B-BC04-D9BE94DCF7A5}">
      <dsp:nvSpPr>
        <dsp:cNvPr id="0" name=""/>
        <dsp:cNvSpPr/>
      </dsp:nvSpPr>
      <dsp:spPr>
        <a:xfrm>
          <a:off x="1076576" y="1987676"/>
          <a:ext cx="9452816" cy="1114844"/>
        </a:xfrm>
        <a:prstGeom prst="rect">
          <a:avLst/>
        </a:prstGeom>
        <a:solidFill>
          <a:schemeClr val="accent2">
            <a:hueOff val="-259128"/>
            <a:satOff val="2510"/>
            <a:lumOff val="-77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8069" tIns="50800" rIns="50800" bIns="50800" numCol="1" spcCol="1270" anchor="t" anchorCtr="0">
          <a:noAutofit/>
        </a:bodyPr>
        <a:lstStyle/>
        <a:p>
          <a:pPr marL="0" lvl="0" indent="0" algn="l" defTabSz="889000">
            <a:lnSpc>
              <a:spcPct val="90000"/>
            </a:lnSpc>
            <a:spcBef>
              <a:spcPct val="0"/>
            </a:spcBef>
            <a:spcAft>
              <a:spcPct val="35000"/>
            </a:spcAft>
            <a:buNone/>
          </a:pPr>
          <a:r>
            <a:rPr lang="en-US" sz="2000" b="1" kern="1200" dirty="0"/>
            <a:t>Switch</a:t>
          </a:r>
        </a:p>
        <a:p>
          <a:pPr marL="228600" lvl="1" indent="-228600" algn="l" defTabSz="889000">
            <a:lnSpc>
              <a:spcPct val="90000"/>
            </a:lnSpc>
            <a:spcBef>
              <a:spcPct val="0"/>
            </a:spcBef>
            <a:spcAft>
              <a:spcPct val="15000"/>
            </a:spcAft>
            <a:buChar char="•"/>
          </a:pPr>
          <a:r>
            <a:rPr lang="en-US" sz="2000" kern="1200" dirty="0"/>
            <a:t>Role=“switch” meant for checkbox or toggle button per ARIA 1.1</a:t>
          </a:r>
        </a:p>
        <a:p>
          <a:pPr marL="228600" lvl="1" indent="-228600" algn="l" defTabSz="889000">
            <a:lnSpc>
              <a:spcPct val="90000"/>
            </a:lnSpc>
            <a:spcBef>
              <a:spcPct val="0"/>
            </a:spcBef>
            <a:spcAft>
              <a:spcPct val="15000"/>
            </a:spcAft>
            <a:buChar char="•"/>
          </a:pPr>
          <a:r>
            <a:rPr lang="en-US" sz="2000" kern="1200" dirty="0"/>
            <a:t>While support is better, there is still not wide screen reader support </a:t>
          </a:r>
        </a:p>
      </dsp:txBody>
      <dsp:txXfrm>
        <a:off x="1076576" y="1987676"/>
        <a:ext cx="9452816" cy="1114844"/>
      </dsp:txXfrm>
    </dsp:sp>
    <dsp:sp modelId="{B64CA161-DA81-4EBF-B0B2-846AC5A93DDA}">
      <dsp:nvSpPr>
        <dsp:cNvPr id="0" name=""/>
        <dsp:cNvSpPr/>
      </dsp:nvSpPr>
      <dsp:spPr>
        <a:xfrm>
          <a:off x="440302" y="1908824"/>
          <a:ext cx="1272549" cy="1272549"/>
        </a:xfrm>
        <a:prstGeom prst="ellipse">
          <a:avLst/>
        </a:prstGeom>
        <a:solidFill>
          <a:schemeClr val="lt1">
            <a:hueOff val="0"/>
            <a:satOff val="0"/>
            <a:lumOff val="0"/>
            <a:alphaOff val="0"/>
          </a:schemeClr>
        </a:solidFill>
        <a:ln w="12700" cap="flat" cmpd="sng" algn="ctr">
          <a:solidFill>
            <a:schemeClr val="accent2">
              <a:hueOff val="-259128"/>
              <a:satOff val="2510"/>
              <a:lumOff val="-7746"/>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629CA8-D97C-4286-B661-A34816504B2B}">
      <dsp:nvSpPr>
        <dsp:cNvPr id="0" name=""/>
        <dsp:cNvSpPr/>
      </dsp:nvSpPr>
      <dsp:spPr>
        <a:xfrm>
          <a:off x="706519" y="3486592"/>
          <a:ext cx="9822873" cy="1171132"/>
        </a:xfrm>
        <a:prstGeom prst="rect">
          <a:avLst/>
        </a:prstGeom>
        <a:solidFill>
          <a:schemeClr val="accent2">
            <a:hueOff val="-518255"/>
            <a:satOff val="5021"/>
            <a:lumOff val="-1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8069" tIns="50800" rIns="50800" bIns="50800" numCol="1" spcCol="1270" anchor="t" anchorCtr="0">
          <a:noAutofit/>
        </a:bodyPr>
        <a:lstStyle/>
        <a:p>
          <a:pPr marL="0" lvl="0" indent="0" algn="l" defTabSz="889000">
            <a:lnSpc>
              <a:spcPct val="90000"/>
            </a:lnSpc>
            <a:spcBef>
              <a:spcPct val="0"/>
            </a:spcBef>
            <a:spcAft>
              <a:spcPct val="35000"/>
            </a:spcAft>
            <a:buNone/>
          </a:pPr>
          <a:r>
            <a:rPr lang="en-US" sz="2000" b="1" kern="1200" dirty="0"/>
            <a:t>Checkbox</a:t>
          </a:r>
        </a:p>
        <a:p>
          <a:pPr marL="228600" lvl="1" indent="-228600" algn="l" defTabSz="889000">
            <a:lnSpc>
              <a:spcPct val="90000"/>
            </a:lnSpc>
            <a:spcBef>
              <a:spcPct val="0"/>
            </a:spcBef>
            <a:spcAft>
              <a:spcPct val="15000"/>
            </a:spcAft>
            <a:buChar char="•"/>
          </a:pPr>
          <a:r>
            <a:rPr lang="en-US" sz="2000" kern="1200" dirty="0"/>
            <a:t>Better than nothing, but is not an expected user experience</a:t>
          </a:r>
        </a:p>
        <a:p>
          <a:pPr marL="228600" lvl="1" indent="-228600" algn="l" defTabSz="889000">
            <a:lnSpc>
              <a:spcPct val="90000"/>
            </a:lnSpc>
            <a:spcBef>
              <a:spcPct val="0"/>
            </a:spcBef>
            <a:spcAft>
              <a:spcPct val="15000"/>
            </a:spcAft>
            <a:buChar char="•"/>
          </a:pPr>
          <a:r>
            <a:rPr lang="en-US" sz="2000" kern="1200" dirty="0"/>
            <a:t>Checkbox is an older pattern, although some still use it</a:t>
          </a:r>
        </a:p>
      </dsp:txBody>
      <dsp:txXfrm>
        <a:off x="706519" y="3486592"/>
        <a:ext cx="9822873" cy="1171132"/>
      </dsp:txXfrm>
    </dsp:sp>
    <dsp:sp modelId="{30D46256-CB55-44A4-8F1D-17E55E02E34C}">
      <dsp:nvSpPr>
        <dsp:cNvPr id="0" name=""/>
        <dsp:cNvSpPr/>
      </dsp:nvSpPr>
      <dsp:spPr>
        <a:xfrm>
          <a:off x="70244" y="3435883"/>
          <a:ext cx="1272549" cy="1272549"/>
        </a:xfrm>
        <a:prstGeom prst="ellipse">
          <a:avLst/>
        </a:prstGeom>
        <a:solidFill>
          <a:schemeClr val="lt1">
            <a:hueOff val="0"/>
            <a:satOff val="0"/>
            <a:lumOff val="0"/>
            <a:alphaOff val="0"/>
          </a:schemeClr>
        </a:solidFill>
        <a:ln w="12700" cap="flat" cmpd="sng" algn="ctr">
          <a:solidFill>
            <a:schemeClr val="accent2">
              <a:hueOff val="-518255"/>
              <a:satOff val="5021"/>
              <a:lumOff val="-15491"/>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t>5/19/2021</a:t>
            </a:fld>
            <a:endParaRPr lang="en-US" dirty="0"/>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t>‹#›</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US" noProof="0" smtClean="0"/>
              <a:t>5/19/2021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US" noProof="0" smtClean="0"/>
              <a:t>‹#›</a:t>
            </a:fld>
            <a:endParaRPr lang="en-US" noProof="0"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phishingbox.com/news/phishing-news/verizon-data-breach-investigations-report-dbir-2019" TargetMode="External"/><Relationship Id="rId7" Type="http://schemas.openxmlformats.org/officeDocument/2006/relationships/hyperlink" Target="https://www.phishingbox.com/news/phishing-news/ey-global-information-security-survey-2018"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beazley.com/documents/TMB/Insights/201710-beazley-breach-insight-healthcare.pdf" TargetMode="External"/><Relationship Id="rId5" Type="http://schemas.openxmlformats.org/officeDocument/2006/relationships/hyperlink" Target="https://www.enisa.europa.eu/publications/enisa-threat-landscape-report-2018" TargetMode="External"/><Relationship Id="rId4" Type="http://schemas.openxmlformats.org/officeDocument/2006/relationships/hyperlink" Target="https://www.phishingbox.com/news/phishing-news/internet-security-threat-report-irst-2019"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Risk_analysis_(busines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hipaajournal.com/what-is-protected-health-inform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 to start</a:t>
            </a:r>
          </a:p>
        </p:txBody>
      </p:sp>
      <p:sp>
        <p:nvSpPr>
          <p:cNvPr id="4" name="Slide Number Placeholder 3"/>
          <p:cNvSpPr>
            <a:spLocks noGrp="1"/>
          </p:cNvSpPr>
          <p:nvPr>
            <p:ph type="sldNum" sz="quarter" idx="5"/>
          </p:nvPr>
        </p:nvSpPr>
        <p:spPr/>
        <p:txBody>
          <a:bodyPr/>
          <a:lstStyle/>
          <a:p>
            <a:fld id="{F6DE8F2A-B3D4-43F2-B39B-CD77F64A1950}" type="slidenum">
              <a:rPr lang="en-US" noProof="0" smtClean="0"/>
              <a:t>1</a:t>
            </a:fld>
            <a:endParaRPr lang="en-US" noProof="0" dirty="0"/>
          </a:p>
        </p:txBody>
      </p:sp>
    </p:spTree>
    <p:extLst>
      <p:ext uri="{BB962C8B-B14F-4D97-AF65-F5344CB8AC3E}">
        <p14:creationId xmlns:p14="http://schemas.microsoft.com/office/powerpoint/2010/main" val="3527745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11</a:t>
            </a:fld>
            <a:endParaRPr lang="en-US" noProof="0" dirty="0"/>
          </a:p>
        </p:txBody>
      </p:sp>
    </p:spTree>
    <p:extLst>
      <p:ext uri="{BB962C8B-B14F-4D97-AF65-F5344CB8AC3E}">
        <p14:creationId xmlns:p14="http://schemas.microsoft.com/office/powerpoint/2010/main" val="819835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 to start</a:t>
            </a:r>
          </a:p>
        </p:txBody>
      </p:sp>
      <p:sp>
        <p:nvSpPr>
          <p:cNvPr id="4" name="Slide Number Placeholder 3"/>
          <p:cNvSpPr>
            <a:spLocks noGrp="1"/>
          </p:cNvSpPr>
          <p:nvPr>
            <p:ph type="sldNum" sz="quarter" idx="5"/>
          </p:nvPr>
        </p:nvSpPr>
        <p:spPr/>
        <p:txBody>
          <a:bodyPr/>
          <a:lstStyle/>
          <a:p>
            <a:fld id="{F6DE8F2A-B3D4-43F2-B39B-CD77F64A1950}" type="slidenum">
              <a:rPr lang="en-US" noProof="0" smtClean="0"/>
              <a:t>12</a:t>
            </a:fld>
            <a:endParaRPr lang="en-US" noProof="0" dirty="0"/>
          </a:p>
        </p:txBody>
      </p:sp>
    </p:spTree>
    <p:extLst>
      <p:ext uri="{BB962C8B-B14F-4D97-AF65-F5344CB8AC3E}">
        <p14:creationId xmlns:p14="http://schemas.microsoft.com/office/powerpoint/2010/main" val="3478379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Stress we are</a:t>
            </a:r>
            <a:r>
              <a:rPr lang="en-US" b="0" baseline="0" dirty="0"/>
              <a:t> not security professionals. We merely wanted to see how much of a threat not masking characters was.  As a result, we couldn’t find statistics related to people looking over the shoulder of others .</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Cyber attacks/Denial of Service = top cybersecurity</a:t>
            </a:r>
            <a:r>
              <a:rPr lang="en-US" b="1" baseline="0" dirty="0"/>
              <a:t> threat. </a:t>
            </a:r>
            <a:r>
              <a:rPr lang="en-US" b="0" dirty="0"/>
              <a:t>DoS is a cyber-attack in which the perpetrator seeks to make a machine or network resource unavailable to its intended users by temporarily or indefinitely disrupting services of a host connected to the Internet. Denial of service</a:t>
            </a:r>
            <a:r>
              <a:rPr lang="en-US" b="0" baseline="0" dirty="0"/>
              <a:t> is to disrupt a business and may not have anything to do with identify theft. DDos or distributed denial of service is when the incoming traffic flooding the victim originates from many different sources. </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Summary of data</a:t>
            </a:r>
            <a:r>
              <a:rPr lang="en-US" b="1" baseline="0" dirty="0"/>
              <a:t> breach </a:t>
            </a:r>
            <a:r>
              <a:rPr lang="en-US" b="1" dirty="0"/>
              <a:t>threats: </a:t>
            </a:r>
            <a:r>
              <a:rPr lang="en-US" b="0" dirty="0"/>
              <a:t>“Follow the Data: Analyzing Breaches by Industry” (Trend Micro) Hackers are not looking for one person’s Personally Identifiable Information. They want thousands of people’s Personally Identifiable Information at once. In government sector. the most probable breach methods for stealing Personally Identifiable Information were loss or theft, unintended disclosures, hacking or malware attacks, and insider threats. The top 3 breach methods used in the financial industry were loss or theft, hacking or malware attacks, and insider threats. The top 3 breach methods seen were hacking or malware attacks, loss or theft, and unintended disclosures. (https://documents.trendmicro.com/assets/wp/wp-analyzing-breaches-by-industry.pdf)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Social engineering: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More than 80% of breaches due to phishing--the end goal of which is often to convince users to install malware.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33% of breaches in 2019</a:t>
            </a:r>
            <a:r>
              <a:rPr lang="en-US" baseline="0" dirty="0"/>
              <a:t> i</a:t>
            </a:r>
            <a:r>
              <a:rPr lang="en-US" dirty="0"/>
              <a:t>ncluded social attacks, 94% of malware was delivered via email </a:t>
            </a:r>
            <a:r>
              <a:rPr lang="en-US" sz="1200" kern="1200" dirty="0">
                <a:solidFill>
                  <a:schemeClr val="tx1"/>
                </a:solidFill>
                <a:effectLst/>
                <a:latin typeface="+mn-lt"/>
                <a:ea typeface="+mn-ea"/>
                <a:cs typeface="+mn-cs"/>
              </a:rPr>
              <a:t>(Verizon Data Breach Investigations Report (DBIR) 2019, </a:t>
            </a:r>
            <a:r>
              <a:rPr lang="en-US" sz="1200" u="sng" kern="1200" dirty="0">
                <a:solidFill>
                  <a:schemeClr val="tx1"/>
                </a:solidFill>
                <a:effectLst/>
                <a:latin typeface="+mn-lt"/>
                <a:ea typeface="+mn-ea"/>
                <a:cs typeface="+mn-cs"/>
                <a:hlinkClick r:id="rId3"/>
              </a:rPr>
              <a:t>https://www.phishingbox.com/news/phishing-news/verizon-data-breach-investigations-report-dbir-2019</a:t>
            </a:r>
            <a:r>
              <a:rPr lang="en-US" sz="1200" kern="1200" dirty="0">
                <a:solidFill>
                  <a:schemeClr val="tx1"/>
                </a:solidFill>
                <a:effectLst/>
                <a:latin typeface="+mn-lt"/>
                <a:ea typeface="+mn-ea"/>
                <a:cs typeface="+mn-cs"/>
              </a:rPr>
              <a:t>) </a:t>
            </a:r>
            <a:r>
              <a:rPr lang="en-US" dirty="0"/>
              <a:t>65% of attacker groups used spear phishing as the primary infection vector,</a:t>
            </a:r>
            <a:r>
              <a:rPr lang="en-US" baseline="0" dirty="0"/>
              <a:t> </a:t>
            </a:r>
            <a:r>
              <a:rPr lang="en-US" dirty="0"/>
              <a:t>48% of malicious email attachments are Office files, 71.4% of targeted attacks involved the use of spear-phishing emails</a:t>
            </a:r>
            <a:r>
              <a:rPr lang="en-US" baseline="0" dirty="0"/>
              <a:t> </a:t>
            </a:r>
            <a:r>
              <a:rPr lang="en-US" sz="1200" kern="1200" dirty="0">
                <a:solidFill>
                  <a:schemeClr val="tx1"/>
                </a:solidFill>
                <a:effectLst/>
                <a:latin typeface="+mn-lt"/>
                <a:ea typeface="+mn-ea"/>
                <a:cs typeface="+mn-cs"/>
              </a:rPr>
              <a:t>(Symantec Internet Security Threat Report (ISTR) 2019, </a:t>
            </a:r>
            <a:r>
              <a:rPr lang="en-US" sz="1200" u="sng" kern="1200" dirty="0">
                <a:solidFill>
                  <a:schemeClr val="tx1"/>
                </a:solidFill>
                <a:effectLst/>
                <a:latin typeface="+mn-lt"/>
                <a:ea typeface="+mn-ea"/>
                <a:cs typeface="+mn-cs"/>
                <a:hlinkClick r:id="rId4"/>
              </a:rPr>
              <a:t>https://www.phishingbox.com/news/phishing-news/internet-security-threat-report-irst-2019</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Spyware is a type of malware that records your activities. A keylogger records every keystroke you make on your computer’s keyboard. With this information, a hacker can work out your username and password for a range of sites without even seeing what comes up on the screen. (https://www.comparitech.com/blog/vpn-privacy/what-is-keylogger/)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Portable device</a:t>
            </a:r>
            <a:r>
              <a:rPr lang="en-US" b="1" baseline="0" dirty="0"/>
              <a:t> loss </a:t>
            </a:r>
            <a:r>
              <a:rPr lang="en-US" baseline="0" dirty="0"/>
              <a:t>- USB keys, portable drives, laptops, phones - accounts for around 50% of all breaches </a:t>
            </a:r>
            <a:r>
              <a:rPr lang="en-US" sz="1200" kern="1200" dirty="0">
                <a:solidFill>
                  <a:schemeClr val="tx1"/>
                </a:solidFill>
                <a:effectLst/>
                <a:latin typeface="+mn-lt"/>
                <a:ea typeface="+mn-ea"/>
                <a:cs typeface="+mn-cs"/>
              </a:rPr>
              <a:t>(ENISA Threat Landscape Report 2018 </a:t>
            </a:r>
            <a:r>
              <a:rPr lang="en-US" sz="1200" u="sng" kern="1200" dirty="0">
                <a:solidFill>
                  <a:schemeClr val="tx1"/>
                </a:solidFill>
                <a:effectLst/>
                <a:latin typeface="+mn-lt"/>
                <a:ea typeface="+mn-ea"/>
                <a:cs typeface="+mn-cs"/>
                <a:hlinkClick r:id="rId5"/>
              </a:rPr>
              <a:t>https://www.enisa.europa.eu/publications/enisa-threat-landscape-report-2018</a:t>
            </a:r>
            <a:r>
              <a:rPr lang="en-US" sz="1200" kern="1200" dirty="0">
                <a:solidFill>
                  <a:schemeClr val="tx1"/>
                </a:solidFill>
                <a:effectLst/>
                <a:latin typeface="+mn-lt"/>
                <a:ea typeface="+mn-ea"/>
                <a:cs typeface="+mn-cs"/>
              </a:rPr>
              <a:t>) </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Unintended</a:t>
            </a:r>
            <a:r>
              <a:rPr lang="en-US" b="1" baseline="0" dirty="0"/>
              <a:t> disclosures or human error accounts </a:t>
            </a:r>
            <a:r>
              <a:rPr lang="en-US" baseline="0" dirty="0"/>
              <a:t>for more than 40% of breaches in healthcare. Includes email sent to wrong person, discharge instructions given to the wrong patient, or a server containing PHI accidentally left open to the public.</a:t>
            </a:r>
            <a:r>
              <a:rPr lang="en-US" sz="1200" kern="1200" dirty="0">
                <a:solidFill>
                  <a:schemeClr val="tx1"/>
                </a:solidFill>
                <a:effectLst/>
                <a:latin typeface="+mn-lt"/>
                <a:ea typeface="+mn-ea"/>
                <a:cs typeface="+mn-cs"/>
              </a:rPr>
              <a:t> (Beazley Breach Report 2017, </a:t>
            </a:r>
            <a:r>
              <a:rPr lang="en-US" sz="1200" u="sng" kern="1200" dirty="0">
                <a:solidFill>
                  <a:schemeClr val="tx1"/>
                </a:solidFill>
                <a:effectLst/>
                <a:latin typeface="+mn-lt"/>
                <a:ea typeface="+mn-ea"/>
                <a:cs typeface="+mn-cs"/>
                <a:hlinkClick r:id="rId6"/>
              </a:rPr>
              <a:t>https://www.beazley.com/documents/TMB/Insights/201710-beazley-breach-insight-healthcare.pdf</a:t>
            </a:r>
            <a:r>
              <a:rPr lang="en-US" sz="1200" kern="1200" dirty="0">
                <a:solidFill>
                  <a:schemeClr val="tx1"/>
                </a:solidFill>
                <a:effectLst/>
                <a:latin typeface="+mn-lt"/>
                <a:ea typeface="+mn-ea"/>
                <a:cs typeface="+mn-cs"/>
              </a:rPr>
              <a:t>) and </a:t>
            </a:r>
            <a:r>
              <a:rPr lang="en-US" baseline="0" dirty="0"/>
              <a:t>34% of organizations see careless or unaware employees as a vulnerability </a:t>
            </a:r>
            <a:r>
              <a:rPr lang="en-US" sz="1200" kern="1200" dirty="0">
                <a:solidFill>
                  <a:schemeClr val="tx1"/>
                </a:solidFill>
                <a:effectLst/>
                <a:latin typeface="+mn-lt"/>
                <a:ea typeface="+mn-ea"/>
                <a:cs typeface="+mn-cs"/>
              </a:rPr>
              <a:t>(EY Global Information Security Survey 2018 </a:t>
            </a:r>
            <a:r>
              <a:rPr lang="en-US" sz="1200" u="sng" kern="1200" dirty="0">
                <a:solidFill>
                  <a:schemeClr val="tx1"/>
                </a:solidFill>
                <a:effectLst/>
                <a:latin typeface="+mn-lt"/>
                <a:ea typeface="+mn-ea"/>
                <a:cs typeface="+mn-cs"/>
                <a:hlinkClick r:id="rId7"/>
              </a:rPr>
              <a:t>https://www.phishingbox.com/news/phishing-news/ey-global-information-security-survey-2018</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Other factors: </a:t>
            </a:r>
            <a:r>
              <a:rPr lang="en-US" sz="1200" kern="1200" dirty="0">
                <a:solidFill>
                  <a:schemeClr val="tx1"/>
                </a:solidFill>
                <a:effectLst/>
                <a:latin typeface="+mn-lt"/>
                <a:ea typeface="+mn-ea"/>
                <a:cs typeface="+mn-cs"/>
              </a:rPr>
              <a:t>Internet of Things,</a:t>
            </a:r>
            <a:r>
              <a:rPr lang="en-US" sz="1200" kern="1200" baseline="0" dirty="0">
                <a:solidFill>
                  <a:schemeClr val="tx1"/>
                </a:solidFill>
                <a:effectLst/>
                <a:latin typeface="+mn-lt"/>
                <a:ea typeface="+mn-ea"/>
                <a:cs typeface="+mn-cs"/>
              </a:rPr>
              <a:t> installing skimmers on ATMs and credit card readers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sng"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kern="1200" baseline="0" dirty="0">
                <a:solidFill>
                  <a:schemeClr val="tx1"/>
                </a:solidFill>
                <a:effectLst/>
                <a:latin typeface="+mn-lt"/>
                <a:ea typeface="+mn-ea"/>
                <a:cs typeface="+mn-cs"/>
              </a:rPr>
              <a:t>Shoulder-surfing/over-the shoulder attacks: </a:t>
            </a:r>
            <a:r>
              <a:rPr lang="en-US" sz="1200" b="0" i="0" u="none" kern="1200" baseline="0" dirty="0">
                <a:solidFill>
                  <a:schemeClr val="tx1"/>
                </a:solidFill>
                <a:effectLst/>
                <a:latin typeface="+mn-lt"/>
                <a:ea typeface="+mn-ea"/>
                <a:cs typeface="+mn-cs"/>
              </a:rPr>
              <a:t>According to 2017 Science Daily, there are no reliable statistics on prevalence of shoulder surfing . A search of the National Cyber Security Alliance (NCSA) site has no statistics. A 2016 study conducted by Memon and Nguyen found that 73 percent of mobile device users surveyed reported that they had observed someone else's PIN (although not necessarily with malicious intent) (https://www.sciencedaily.com/releases/2017/08/170822153610.htm) Security experts say that over-the shoulder attacks may also involve shooting a video of a person entering PII on phone or keyboard. IoT a hacker can use baby monitor cameras to observe people entering PII. They may also eavesdrop a person reciting a credit card in next cubicle. </a:t>
            </a:r>
            <a:r>
              <a:rPr lang="en-US" sz="1200" b="0" i="0" kern="1200" dirty="0">
                <a:solidFill>
                  <a:schemeClr val="tx1"/>
                </a:solidFill>
                <a:effectLst/>
                <a:latin typeface="+mn-lt"/>
                <a:ea typeface="+mn-ea"/>
                <a:cs typeface="+mn-cs"/>
              </a:rPr>
              <a:t>Ponemon Institute released report on visual hacking in office,</a:t>
            </a:r>
            <a:r>
              <a:rPr lang="en-US" sz="1200" b="0" i="0" kern="1200" baseline="0" dirty="0">
                <a:solidFill>
                  <a:schemeClr val="tx1"/>
                </a:solidFill>
                <a:effectLst/>
                <a:latin typeface="+mn-lt"/>
                <a:ea typeface="+mn-ea"/>
                <a:cs typeface="+mn-cs"/>
              </a:rPr>
              <a:t> but not concerned with just over the shoulder. White-hat hacker was able to visually hack sensitive information from a worker’s computer screen or hard copy documents. That information included, employee contact lists, customer information, corporate financials, employee access and login information, and credentials or information about employees. </a:t>
            </a:r>
            <a:r>
              <a:rPr lang="en-US" baseline="0" dirty="0"/>
              <a:t>(https://multimedia.3m.com/mws/media/1254232O/global-visual-hacking-experiment-study-summary.pdf)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Ponemon Institute released report on visual hacking in office,</a:t>
            </a:r>
            <a:r>
              <a:rPr lang="en-US" sz="1200" b="0" i="0" kern="1200" baseline="0" dirty="0">
                <a:solidFill>
                  <a:schemeClr val="tx1"/>
                </a:solidFill>
                <a:effectLst/>
                <a:latin typeface="+mn-lt"/>
                <a:ea typeface="+mn-ea"/>
                <a:cs typeface="+mn-cs"/>
              </a:rPr>
              <a:t> but not concerned with just over the shoulder. White-hat hacker was able to visually hack sensitive information from a worker’s computer screen or hard copy documents. That information included, employee contact lists, customer information, corporate financials, employee access and login information, and credentials or information about employees. </a:t>
            </a:r>
            <a:r>
              <a:rPr lang="en-US" baseline="0" dirty="0"/>
              <a:t>(https://multimedia.3m.com/mws/media/1254232O/global-visual-hacking-experiment-study-summary.pdf)</a:t>
            </a:r>
          </a:p>
        </p:txBody>
      </p:sp>
      <p:sp>
        <p:nvSpPr>
          <p:cNvPr id="4" name="Slide Number Placeholder 3"/>
          <p:cNvSpPr>
            <a:spLocks noGrp="1"/>
          </p:cNvSpPr>
          <p:nvPr>
            <p:ph type="sldNum" sz="quarter" idx="5"/>
          </p:nvPr>
        </p:nvSpPr>
        <p:spPr/>
        <p:txBody>
          <a:bodyPr/>
          <a:lstStyle/>
          <a:p>
            <a:fld id="{F6DE8F2A-B3D4-43F2-B39B-CD77F64A1950}" type="slidenum">
              <a:rPr lang="en-US" noProof="0" smtClean="0"/>
              <a:t>13</a:t>
            </a:fld>
            <a:endParaRPr lang="en-US" noProof="0" dirty="0"/>
          </a:p>
        </p:txBody>
      </p:sp>
    </p:spTree>
    <p:extLst>
      <p:ext uri="{BB962C8B-B14F-4D97-AF65-F5344CB8AC3E}">
        <p14:creationId xmlns:p14="http://schemas.microsoft.com/office/powerpoint/2010/main" val="3643052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Richard to speak about this slide</a:t>
            </a:r>
          </a:p>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14</a:t>
            </a:fld>
            <a:endParaRPr lang="en-US" noProof="0" dirty="0"/>
          </a:p>
        </p:txBody>
      </p:sp>
    </p:spTree>
    <p:extLst>
      <p:ext uri="{BB962C8B-B14F-4D97-AF65-F5344CB8AC3E}">
        <p14:creationId xmlns:p14="http://schemas.microsoft.com/office/powerpoint/2010/main" val="2353803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Richard:</a:t>
            </a:r>
          </a:p>
          <a:p>
            <a:r>
              <a:rPr lang="en-US" baseline="0" dirty="0"/>
              <a:t>The Costs of Masking. Password masking has proven to be a particularly nasty usability problem in our testing of mobile devices, where typing is difficult and typos are common. But the problem exists for desktop users as well. When you make it hard for users to enter passwords you create two problems — one of which actually lowers security:</a:t>
            </a:r>
          </a:p>
          <a:p>
            <a:pPr marL="171450" indent="-171450">
              <a:buFont typeface="Arial" panose="020B0604020202020204" pitchFamily="34" charset="0"/>
              <a:buChar char="•"/>
            </a:pPr>
            <a:r>
              <a:rPr lang="en-US" baseline="0" dirty="0"/>
              <a:t>Users make more errors when they can't see what they're typing while filling in a form. They therefore feel less confident. This double degradation of the user experience means that people are more likely to give up and never log in to your site at all, leading to lost business. (Or, in the case of intranets, increased support calls.)</a:t>
            </a:r>
          </a:p>
          <a:p>
            <a:pPr marL="171450" indent="-171450">
              <a:buFont typeface="Arial" panose="020B0604020202020204" pitchFamily="34" charset="0"/>
              <a:buChar char="•"/>
            </a:pPr>
            <a:r>
              <a:rPr lang="en-US" baseline="0" dirty="0"/>
              <a:t>The more uncertain users feel about typing passwords, the more likely they are to (a) employ overly simple passwords and/or (b) copy-paste passwords from a file on their computer. Both behaviors lead to a true loss of security. Stop Password Masking, Jakob Nielsen (https://www.nngroup.com/articles/stop-password-masking/)</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The inherent problem with data security is human fallibility. Even with the most advanced security systems in place, if there is a human component to that system, </a:t>
            </a:r>
          </a:p>
          <a:p>
            <a:pPr marL="0" indent="0">
              <a:buFont typeface="Arial" panose="020B0604020202020204" pitchFamily="34" charset="0"/>
              <a:buNone/>
            </a:pPr>
            <a:r>
              <a:rPr lang="en-US" baseline="0" dirty="0"/>
              <a:t>there will be vulnerabilities. People create weak passwords, reuse these passwords across multiple sites, share information on social networks and inadvertently</a:t>
            </a:r>
          </a:p>
          <a:p>
            <a:pPr marL="0" indent="0">
              <a:buFont typeface="Arial" panose="020B0604020202020204" pitchFamily="34" charset="0"/>
              <a:buNone/>
            </a:pPr>
            <a:r>
              <a:rPr lang="en-US" baseline="0" dirty="0"/>
              <a:t>click on phishing links that download malware or viruses. (https://www.csid.com/wp-content/uploads/2012/09/CS_PasswordSurvey_FullReport_FINAL.pdf and https://cxl.com/blog/password-ux/)</a:t>
            </a:r>
          </a:p>
        </p:txBody>
      </p:sp>
      <p:sp>
        <p:nvSpPr>
          <p:cNvPr id="4" name="Slide Number Placeholder 3"/>
          <p:cNvSpPr>
            <a:spLocks noGrp="1"/>
          </p:cNvSpPr>
          <p:nvPr>
            <p:ph type="sldNum" sz="quarter" idx="5"/>
          </p:nvPr>
        </p:nvSpPr>
        <p:spPr/>
        <p:txBody>
          <a:bodyPr/>
          <a:lstStyle/>
          <a:p>
            <a:fld id="{F6DE8F2A-B3D4-43F2-B39B-CD77F64A1950}" type="slidenum">
              <a:rPr lang="en-US" noProof="0" smtClean="0"/>
              <a:t>16</a:t>
            </a:fld>
            <a:endParaRPr lang="en-US" noProof="0" dirty="0"/>
          </a:p>
        </p:txBody>
      </p:sp>
    </p:spTree>
    <p:extLst>
      <p:ext uri="{BB962C8B-B14F-4D97-AF65-F5344CB8AC3E}">
        <p14:creationId xmlns:p14="http://schemas.microsoft.com/office/powerpoint/2010/main" val="2366366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kern="1200" dirty="0">
                <a:solidFill>
                  <a:schemeClr val="tx1"/>
                </a:solidFill>
                <a:effectLst/>
                <a:latin typeface="+mn-lt"/>
                <a:ea typeface="+mn-ea"/>
                <a:cs typeface="+mn-cs"/>
              </a:rPr>
              <a:t>Weak</a:t>
            </a:r>
            <a:r>
              <a:rPr lang="en-US" sz="1200" b="1" i="0" kern="1200" baseline="0" dirty="0">
                <a:solidFill>
                  <a:schemeClr val="tx1"/>
                </a:solidFill>
                <a:effectLst/>
                <a:latin typeface="+mn-lt"/>
                <a:ea typeface="+mn-ea"/>
                <a:cs typeface="+mn-cs"/>
              </a:rPr>
              <a:t> Passwords:  </a:t>
            </a:r>
            <a:r>
              <a:rPr lang="en-US" baseline="0" dirty="0"/>
              <a:t>The inherent problem with data security is human fallibility. Even with the most advanced security systems in place, if there is a human component to that system, </a:t>
            </a:r>
          </a:p>
          <a:p>
            <a:pPr marL="0" indent="0">
              <a:buFont typeface="Arial" panose="020B0604020202020204" pitchFamily="34" charset="0"/>
              <a:buNone/>
            </a:pPr>
            <a:r>
              <a:rPr lang="en-US" baseline="0" dirty="0"/>
              <a:t>there will be vulnerabilities. People create weak passwords, reuse these passwords across multiple sites, share information on social networks and inadvertently</a:t>
            </a:r>
          </a:p>
          <a:p>
            <a:pPr marL="0" indent="0">
              <a:buFont typeface="Arial" panose="020B0604020202020204" pitchFamily="34" charset="0"/>
              <a:buNone/>
            </a:pPr>
            <a:r>
              <a:rPr lang="en-US" baseline="0" dirty="0"/>
              <a:t>click on phishing links that download malware or viruses. (https://www.csid.com/wp-content/uploads/2012/09/CS_PasswordSurvey_FullReport_FINAL.pdf and https://cxl.com/blog/password-ux/)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Unless we rethink how we verify our identities, experts say, we’ll just keep falling victim to breaches. That starts with Social Security numbers, which have turned into a vital — but vulnerable — method of authentication. The Social Security number — created in 1936 to track Americans’ social benefits — was never meant to be a form of identity verification. “It literally said it on the card,” says Stickley. “For Social Security purposes — not for identification.” But that line disappeared in the mid-1970s, and the single identifier proved convenient when it came time for the U.S. to handle information using computers. Since then, Americans have been using their “social” for everything from applying for a credit card to filing their taxes online. </a:t>
            </a:r>
            <a:r>
              <a:rPr lang="en-US" baseline="0" dirty="0"/>
              <a:t>(https://time.com/5643643/capital-one-equifax-data-breach-social-security/)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Privacy filters: </a:t>
            </a:r>
            <a:r>
              <a:rPr lang="en-US" b="0" baseline="0" dirty="0"/>
              <a:t>There are physical filters—pieces of plastic basically—that people can put on their computer screens or phones. </a:t>
            </a:r>
            <a:r>
              <a:rPr lang="en-US" baseline="0" dirty="0"/>
              <a:t>According to a 2016 report by 3M, some 80% of the 1,000 business travelers surveyed worldwide said they consider visual hacking to be a threat. However, many are not doing anything to fight against it, the report found. 3M produces products to put on your screen to help prevent side viewing. (https://www.3m.com/3M/en_US/privacy-screen-protectors-us/expertise/visualhacking/)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Proper firewalls/virus protection/phishing</a:t>
            </a:r>
            <a:r>
              <a:rPr lang="en-US" b="1" baseline="0" dirty="0"/>
              <a:t> and understanding it and other risks</a:t>
            </a:r>
            <a:r>
              <a:rPr lang="en-US" b="1" dirty="0"/>
              <a:t>: </a:t>
            </a:r>
            <a:r>
              <a:rPr lang="en-US" dirty="0"/>
              <a:t>We are not security experts, but after</a:t>
            </a:r>
            <a:r>
              <a:rPr lang="en-US" baseline="0" dirty="0"/>
              <a:t> doing some research learned that human error firewall misconfigurations are responsible for some system breaches. Adoption of cloud and mobile technologies has significantly expanded the attack surface. Phishing attacks  through email is a dominant factor in data breach attacks. The most recent trend has been an increase in ransomware attacks as per stats in the 4</a:t>
            </a:r>
            <a:r>
              <a:rPr lang="en-US" baseline="30000" dirty="0"/>
              <a:t>th</a:t>
            </a:r>
            <a:r>
              <a:rPr lang="en-US" baseline="0" dirty="0"/>
              <a:t> quarter 2019. Ransomware can be spread through methods such as phishing, malicious attachments and links in emails, macro enabled emails, social media, instant messaging, and leaving web servers unprotected.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Many employees fail to apply basic security techniques, in particular reusing passwords, and using their business devices for personal purposes, often on their unprotected home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Network professionals may fail to employ a data backup and recovery plan for all critical information, update OS and software, updating anti-virus software, restrict employees’ ability to install software, block malicious websites from employees</a:t>
            </a:r>
            <a:endParaRPr lang="en-US" dirty="0"/>
          </a:p>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17</a:t>
            </a:fld>
            <a:endParaRPr lang="en-US" noProof="0" dirty="0"/>
          </a:p>
        </p:txBody>
      </p:sp>
    </p:spTree>
    <p:extLst>
      <p:ext uri="{BB962C8B-B14F-4D97-AF65-F5344CB8AC3E}">
        <p14:creationId xmlns:p14="http://schemas.microsoft.com/office/powerpoint/2010/main" val="2243388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 continues</a:t>
            </a:r>
          </a:p>
        </p:txBody>
      </p:sp>
      <p:sp>
        <p:nvSpPr>
          <p:cNvPr id="4" name="Slide Number Placeholder 3"/>
          <p:cNvSpPr>
            <a:spLocks noGrp="1"/>
          </p:cNvSpPr>
          <p:nvPr>
            <p:ph type="sldNum" sz="quarter" idx="5"/>
          </p:nvPr>
        </p:nvSpPr>
        <p:spPr/>
        <p:txBody>
          <a:bodyPr/>
          <a:lstStyle/>
          <a:p>
            <a:fld id="{F6DE8F2A-B3D4-43F2-B39B-CD77F64A1950}" type="slidenum">
              <a:rPr lang="en-US" noProof="0" smtClean="0"/>
              <a:t>18</a:t>
            </a:fld>
            <a:endParaRPr lang="en-US" noProof="0" dirty="0"/>
          </a:p>
        </p:txBody>
      </p:sp>
    </p:spTree>
    <p:extLst>
      <p:ext uri="{BB962C8B-B14F-4D97-AF65-F5344CB8AC3E}">
        <p14:creationId xmlns:p14="http://schemas.microsoft.com/office/powerpoint/2010/main" val="551273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19</a:t>
            </a:fld>
            <a:endParaRPr lang="en-US" noProof="0" dirty="0"/>
          </a:p>
        </p:txBody>
      </p:sp>
    </p:spTree>
    <p:extLst>
      <p:ext uri="{BB962C8B-B14F-4D97-AF65-F5344CB8AC3E}">
        <p14:creationId xmlns:p14="http://schemas.microsoft.com/office/powerpoint/2010/main" val="427174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None/>
            </a:pPr>
            <a:r>
              <a:rPr lang="en-US" sz="2400" dirty="0"/>
              <a:t>Tori to start</a:t>
            </a:r>
          </a:p>
          <a:p>
            <a:pPr>
              <a:buFont typeface="Wingdings" panose="05000000000000000000" pitchFamily="2" charset="2"/>
              <a:buNone/>
            </a:pPr>
            <a:endParaRPr lang="en-US" sz="2400" dirty="0"/>
          </a:p>
          <a:p>
            <a:pPr>
              <a:buFont typeface="Wingdings" panose="05000000000000000000" pitchFamily="2" charset="2"/>
              <a:buNone/>
            </a:pPr>
            <a:r>
              <a:rPr lang="en-US" sz="2400" dirty="0"/>
              <a:t>WCAG 3.3.1 Error Identification: If an input error is automatically detected, it is identified and described to the user in text.</a:t>
            </a:r>
          </a:p>
          <a:p>
            <a:pPr>
              <a:buFont typeface="Wingdings" panose="05000000000000000000" pitchFamily="2" charset="2"/>
              <a:buChar char="§"/>
            </a:pPr>
            <a:r>
              <a:rPr lang="en-US" sz="2400" dirty="0"/>
              <a:t>WCAG 3.3.3 Error Suggestion: If an error is automatically detected and suggestions for corrections are known, then it should be provided to the user, unless it would jeopardize user security </a:t>
            </a:r>
          </a:p>
          <a:p>
            <a:pPr>
              <a:buFont typeface="Wingdings" panose="05000000000000000000" pitchFamily="2" charset="2"/>
              <a:buChar char="§"/>
            </a:pPr>
            <a:r>
              <a:rPr lang="en-US" sz="2400" dirty="0"/>
              <a:t>WCAG 3.3.4 Error Prevention (Legal, Financial, Data) // WCAG 3.3.6 Error Prevention (All): Submissions must be reversible, checked for errors (if applicable), and/or confirmed.</a:t>
            </a:r>
          </a:p>
          <a:p>
            <a:pPr lvl="1">
              <a:buFont typeface="Wingdings" panose="05000000000000000000" pitchFamily="2" charset="2"/>
              <a:buChar char="§"/>
            </a:pPr>
            <a:r>
              <a:rPr lang="en-US" sz="2200" dirty="0"/>
              <a:t>Examples: Secondary confirmation input, Confirmation page</a:t>
            </a:r>
          </a:p>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23</a:t>
            </a:fld>
            <a:endParaRPr lang="en-US" noProof="0" dirty="0"/>
          </a:p>
        </p:txBody>
      </p:sp>
    </p:spTree>
    <p:extLst>
      <p:ext uri="{BB962C8B-B14F-4D97-AF65-F5344CB8AC3E}">
        <p14:creationId xmlns:p14="http://schemas.microsoft.com/office/powerpoint/2010/main" val="2960069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1200" dirty="0"/>
              <a:t>Tori to start</a:t>
            </a:r>
          </a:p>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24</a:t>
            </a:fld>
            <a:endParaRPr lang="en-US" noProof="0" dirty="0"/>
          </a:p>
        </p:txBody>
      </p:sp>
    </p:spTree>
    <p:extLst>
      <p:ext uri="{BB962C8B-B14F-4D97-AF65-F5344CB8AC3E}">
        <p14:creationId xmlns:p14="http://schemas.microsoft.com/office/powerpoint/2010/main" val="3048872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 bio then Tori Bio</a:t>
            </a:r>
          </a:p>
        </p:txBody>
      </p:sp>
      <p:sp>
        <p:nvSpPr>
          <p:cNvPr id="4" name="Slide Number Placeholder 3"/>
          <p:cNvSpPr>
            <a:spLocks noGrp="1"/>
          </p:cNvSpPr>
          <p:nvPr>
            <p:ph type="sldNum" sz="quarter" idx="5"/>
          </p:nvPr>
        </p:nvSpPr>
        <p:spPr/>
        <p:txBody>
          <a:bodyPr/>
          <a:lstStyle/>
          <a:p>
            <a:fld id="{F6DE8F2A-B3D4-43F2-B39B-CD77F64A1950}" type="slidenum">
              <a:rPr lang="en-US" noProof="0" smtClean="0"/>
              <a:t>2</a:t>
            </a:fld>
            <a:endParaRPr lang="en-US" noProof="0" dirty="0"/>
          </a:p>
        </p:txBody>
      </p:sp>
    </p:spTree>
    <p:extLst>
      <p:ext uri="{BB962C8B-B14F-4D97-AF65-F5344CB8AC3E}">
        <p14:creationId xmlns:p14="http://schemas.microsoft.com/office/powerpoint/2010/main" val="1784284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Tori to start: </a:t>
            </a:r>
          </a:p>
          <a:p>
            <a:r>
              <a:rPr lang="en-US" dirty="0"/>
              <a:t>If characters are masked, whether by choice or not, input assistance becomes critical. </a:t>
            </a:r>
          </a:p>
        </p:txBody>
      </p:sp>
      <p:sp>
        <p:nvSpPr>
          <p:cNvPr id="4" name="Slide Number Placeholder 3"/>
          <p:cNvSpPr>
            <a:spLocks noGrp="1"/>
          </p:cNvSpPr>
          <p:nvPr>
            <p:ph type="sldNum" sz="quarter" idx="5"/>
          </p:nvPr>
        </p:nvSpPr>
        <p:spPr/>
        <p:txBody>
          <a:bodyPr/>
          <a:lstStyle/>
          <a:p>
            <a:fld id="{F6DE8F2A-B3D4-43F2-B39B-CD77F64A1950}" type="slidenum">
              <a:rPr lang="en-US" noProof="0" smtClean="0"/>
              <a:t>25</a:t>
            </a:fld>
            <a:endParaRPr lang="en-US" noProof="0" dirty="0"/>
          </a:p>
        </p:txBody>
      </p:sp>
    </p:spTree>
    <p:extLst>
      <p:ext uri="{BB962C8B-B14F-4D97-AF65-F5344CB8AC3E}">
        <p14:creationId xmlns:p14="http://schemas.microsoft.com/office/powerpoint/2010/main" val="1083203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27</a:t>
            </a:fld>
            <a:endParaRPr lang="en-US" noProof="0" dirty="0"/>
          </a:p>
        </p:txBody>
      </p:sp>
    </p:spTree>
    <p:extLst>
      <p:ext uri="{BB962C8B-B14F-4D97-AF65-F5344CB8AC3E}">
        <p14:creationId xmlns:p14="http://schemas.microsoft.com/office/powerpoint/2010/main" val="432103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Tori to continue</a:t>
            </a:r>
          </a:p>
        </p:txBody>
      </p:sp>
      <p:sp>
        <p:nvSpPr>
          <p:cNvPr id="4" name="Slide Number Placeholder 3"/>
          <p:cNvSpPr>
            <a:spLocks noGrp="1"/>
          </p:cNvSpPr>
          <p:nvPr>
            <p:ph type="sldNum" sz="quarter" idx="5"/>
          </p:nvPr>
        </p:nvSpPr>
        <p:spPr/>
        <p:txBody>
          <a:bodyPr/>
          <a:lstStyle/>
          <a:p>
            <a:fld id="{F6DE8F2A-B3D4-43F2-B39B-CD77F64A1950}" type="slidenum">
              <a:rPr lang="en-US" noProof="0" smtClean="0"/>
              <a:t>28</a:t>
            </a:fld>
            <a:endParaRPr lang="en-US" noProof="0" dirty="0"/>
          </a:p>
        </p:txBody>
      </p:sp>
    </p:spTree>
    <p:extLst>
      <p:ext uri="{BB962C8B-B14F-4D97-AF65-F5344CB8AC3E}">
        <p14:creationId xmlns:p14="http://schemas.microsoft.com/office/powerpoint/2010/main" val="2907972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29</a:t>
            </a:fld>
            <a:endParaRPr lang="en-US" noProof="0" dirty="0"/>
          </a:p>
        </p:txBody>
      </p:sp>
    </p:spTree>
    <p:extLst>
      <p:ext uri="{BB962C8B-B14F-4D97-AF65-F5344CB8AC3E}">
        <p14:creationId xmlns:p14="http://schemas.microsoft.com/office/powerpoint/2010/main" val="1246725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30</a:t>
            </a:fld>
            <a:endParaRPr lang="en-US" noProof="0" dirty="0"/>
          </a:p>
        </p:txBody>
      </p:sp>
    </p:spTree>
    <p:extLst>
      <p:ext uri="{BB962C8B-B14F-4D97-AF65-F5344CB8AC3E}">
        <p14:creationId xmlns:p14="http://schemas.microsoft.com/office/powerpoint/2010/main" val="607557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31</a:t>
            </a:fld>
            <a:endParaRPr lang="en-US" noProof="0" dirty="0"/>
          </a:p>
        </p:txBody>
      </p:sp>
    </p:spTree>
    <p:extLst>
      <p:ext uri="{BB962C8B-B14F-4D97-AF65-F5344CB8AC3E}">
        <p14:creationId xmlns:p14="http://schemas.microsoft.com/office/powerpoint/2010/main" val="3449139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32</a:t>
            </a:fld>
            <a:endParaRPr lang="en-US" noProof="0" dirty="0"/>
          </a:p>
        </p:txBody>
      </p:sp>
    </p:spTree>
    <p:extLst>
      <p:ext uri="{BB962C8B-B14F-4D97-AF65-F5344CB8AC3E}">
        <p14:creationId xmlns:p14="http://schemas.microsoft.com/office/powerpoint/2010/main" val="3969980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 to start</a:t>
            </a:r>
          </a:p>
        </p:txBody>
      </p:sp>
      <p:sp>
        <p:nvSpPr>
          <p:cNvPr id="4" name="Slide Number Placeholder 3"/>
          <p:cNvSpPr>
            <a:spLocks noGrp="1"/>
          </p:cNvSpPr>
          <p:nvPr>
            <p:ph type="sldNum" sz="quarter" idx="5"/>
          </p:nvPr>
        </p:nvSpPr>
        <p:spPr/>
        <p:txBody>
          <a:bodyPr/>
          <a:lstStyle/>
          <a:p>
            <a:fld id="{F6DE8F2A-B3D4-43F2-B39B-CD77F64A1950}" type="slidenum">
              <a:rPr lang="en-US" noProof="0" smtClean="0"/>
              <a:t>33</a:t>
            </a:fld>
            <a:endParaRPr lang="en-US" noProof="0" dirty="0"/>
          </a:p>
        </p:txBody>
      </p:sp>
    </p:spTree>
    <p:extLst>
      <p:ext uri="{BB962C8B-B14F-4D97-AF65-F5344CB8AC3E}">
        <p14:creationId xmlns:p14="http://schemas.microsoft.com/office/powerpoint/2010/main" val="3821209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34</a:t>
            </a:fld>
            <a:endParaRPr lang="en-US" noProof="0" dirty="0"/>
          </a:p>
        </p:txBody>
      </p:sp>
    </p:spTree>
    <p:extLst>
      <p:ext uri="{BB962C8B-B14F-4D97-AF65-F5344CB8AC3E}">
        <p14:creationId xmlns:p14="http://schemas.microsoft.com/office/powerpoint/2010/main" val="1786557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35</a:t>
            </a:fld>
            <a:endParaRPr lang="en-US" noProof="0" dirty="0"/>
          </a:p>
        </p:txBody>
      </p:sp>
    </p:spTree>
    <p:extLst>
      <p:ext uri="{BB962C8B-B14F-4D97-AF65-F5344CB8AC3E}">
        <p14:creationId xmlns:p14="http://schemas.microsoft.com/office/powerpoint/2010/main" val="1228342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Tori to continue</a:t>
            </a:r>
          </a:p>
        </p:txBody>
      </p:sp>
      <p:sp>
        <p:nvSpPr>
          <p:cNvPr id="4" name="Slide Number Placeholder 3"/>
          <p:cNvSpPr>
            <a:spLocks noGrp="1"/>
          </p:cNvSpPr>
          <p:nvPr>
            <p:ph type="sldNum" sz="quarter" idx="5"/>
          </p:nvPr>
        </p:nvSpPr>
        <p:spPr/>
        <p:txBody>
          <a:bodyPr/>
          <a:lstStyle/>
          <a:p>
            <a:fld id="{F6DE8F2A-B3D4-43F2-B39B-CD77F64A1950}" type="slidenum">
              <a:rPr lang="en-US" noProof="0" smtClean="0"/>
              <a:t>3</a:t>
            </a:fld>
            <a:endParaRPr lang="en-US" noProof="0" dirty="0"/>
          </a:p>
        </p:txBody>
      </p:sp>
    </p:spTree>
    <p:extLst>
      <p:ext uri="{BB962C8B-B14F-4D97-AF65-F5344CB8AC3E}">
        <p14:creationId xmlns:p14="http://schemas.microsoft.com/office/powerpoint/2010/main" val="1895298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However, user choice is key. What about screen magnification users who don’t want a giant example of their SSN out there, or those who are blind and might not be able to tell an over-the-shoulder attack?</a:t>
            </a:r>
          </a:p>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36</a:t>
            </a:fld>
            <a:endParaRPr lang="en-US" noProof="0" dirty="0"/>
          </a:p>
        </p:txBody>
      </p:sp>
    </p:spTree>
    <p:extLst>
      <p:ext uri="{BB962C8B-B14F-4D97-AF65-F5344CB8AC3E}">
        <p14:creationId xmlns:p14="http://schemas.microsoft.com/office/powerpoint/2010/main" val="2653729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Can be used on &lt;button&gt;, but was initially intended for checkbox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37</a:t>
            </a:fld>
            <a:endParaRPr lang="en-US" noProof="0" dirty="0"/>
          </a:p>
        </p:txBody>
      </p:sp>
    </p:spTree>
    <p:extLst>
      <p:ext uri="{BB962C8B-B14F-4D97-AF65-F5344CB8AC3E}">
        <p14:creationId xmlns:p14="http://schemas.microsoft.com/office/powerpoint/2010/main" val="35149959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Tori to start</a:t>
            </a:r>
          </a:p>
        </p:txBody>
      </p:sp>
      <p:sp>
        <p:nvSpPr>
          <p:cNvPr id="4" name="Slide Number Placeholder 3"/>
          <p:cNvSpPr>
            <a:spLocks noGrp="1"/>
          </p:cNvSpPr>
          <p:nvPr>
            <p:ph type="sldNum" sz="quarter" idx="5"/>
          </p:nvPr>
        </p:nvSpPr>
        <p:spPr/>
        <p:txBody>
          <a:bodyPr/>
          <a:lstStyle/>
          <a:p>
            <a:fld id="{F6DE8F2A-B3D4-43F2-B39B-CD77F64A1950}" type="slidenum">
              <a:rPr lang="en-US" noProof="0" smtClean="0"/>
              <a:t>39</a:t>
            </a:fld>
            <a:endParaRPr lang="en-US" noProof="0" dirty="0"/>
          </a:p>
        </p:txBody>
      </p:sp>
    </p:spTree>
    <p:extLst>
      <p:ext uri="{BB962C8B-B14F-4D97-AF65-F5344CB8AC3E}">
        <p14:creationId xmlns:p14="http://schemas.microsoft.com/office/powerpoint/2010/main" val="4014716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43</a:t>
            </a:fld>
            <a:endParaRPr lang="en-US" noProof="0" dirty="0"/>
          </a:p>
        </p:txBody>
      </p:sp>
    </p:spTree>
    <p:extLst>
      <p:ext uri="{BB962C8B-B14F-4D97-AF65-F5344CB8AC3E}">
        <p14:creationId xmlns:p14="http://schemas.microsoft.com/office/powerpoint/2010/main" val="579001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44</a:t>
            </a:fld>
            <a:endParaRPr lang="en-US" noProof="0" dirty="0"/>
          </a:p>
        </p:txBody>
      </p:sp>
    </p:spTree>
    <p:extLst>
      <p:ext uri="{BB962C8B-B14F-4D97-AF65-F5344CB8AC3E}">
        <p14:creationId xmlns:p14="http://schemas.microsoft.com/office/powerpoint/2010/main" val="416115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45</a:t>
            </a:fld>
            <a:endParaRPr lang="en-US" noProof="0" dirty="0"/>
          </a:p>
        </p:txBody>
      </p:sp>
    </p:spTree>
    <p:extLst>
      <p:ext uri="{BB962C8B-B14F-4D97-AF65-F5344CB8AC3E}">
        <p14:creationId xmlns:p14="http://schemas.microsoft.com/office/powerpoint/2010/main" val="2220561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46</a:t>
            </a:fld>
            <a:endParaRPr lang="en-US" noProof="0" dirty="0"/>
          </a:p>
        </p:txBody>
      </p:sp>
    </p:spTree>
    <p:extLst>
      <p:ext uri="{BB962C8B-B14F-4D97-AF65-F5344CB8AC3E}">
        <p14:creationId xmlns:p14="http://schemas.microsoft.com/office/powerpoint/2010/main" val="10302107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47</a:t>
            </a:fld>
            <a:endParaRPr lang="en-US" noProof="0" dirty="0"/>
          </a:p>
        </p:txBody>
      </p:sp>
    </p:spTree>
    <p:extLst>
      <p:ext uri="{BB962C8B-B14F-4D97-AF65-F5344CB8AC3E}">
        <p14:creationId xmlns:p14="http://schemas.microsoft.com/office/powerpoint/2010/main" val="3539804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Tori: A common problem that</a:t>
            </a:r>
            <a:r>
              <a:rPr lang="en-US" baseline="0" dirty="0"/>
              <a:t> UX and accessibility professionals face is security professionals who think that saying “no” to a feature that they deem even slightly insecure or removing an existing feature that are worried could cause vulnerabilities. But it’s illogical, irrational and – well – even illegal to remove functionality that provides accessibility to disabled users. </a:t>
            </a:r>
          </a:p>
          <a:p>
            <a:endParaRPr lang="en-US" baseline="0" dirty="0"/>
          </a:p>
          <a:p>
            <a:r>
              <a:rPr lang="en-US" baseline="0" dirty="0"/>
              <a:t>But removing or blocking certain features is like arguing “The key on the door lock could be duplicated or someone could pick it – so we might as well not have a door at all. It’s too risky.” That’s fine and there’s even some logic in that argument, but you won’t see me crawling through windows to get access to my house anytime soon.</a:t>
            </a:r>
          </a:p>
          <a:p>
            <a:endParaRPr lang="en-US" baseline="0" dirty="0"/>
          </a:p>
          <a:p>
            <a:r>
              <a:rPr lang="en-US" baseline="0" dirty="0"/>
              <a:t>In particular, a project you worked on had an issue arise regarding how to handle masking a field for SSNs and ITINs.</a:t>
            </a:r>
          </a:p>
          <a:p>
            <a:endParaRPr lang="en-US" baseline="0" dirty="0"/>
          </a:p>
          <a:p>
            <a:r>
              <a:rPr lang="en-US" baseline="0" dirty="0"/>
              <a:t>Richard: [explain Gateway]</a:t>
            </a:r>
            <a:endParaRPr lang="en-US" dirty="0"/>
          </a:p>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5</a:t>
            </a:fld>
            <a:endParaRPr lang="en-US" noProof="0" dirty="0"/>
          </a:p>
        </p:txBody>
      </p:sp>
    </p:spTree>
    <p:extLst>
      <p:ext uri="{BB962C8B-B14F-4D97-AF65-F5344CB8AC3E}">
        <p14:creationId xmlns:p14="http://schemas.microsoft.com/office/powerpoint/2010/main" val="1396332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[Richard</a:t>
            </a:r>
            <a:r>
              <a:rPr lang="en-US" baseline="0" dirty="0"/>
              <a:t> to share this slide]</a:t>
            </a:r>
            <a:endParaRPr lang="en-US" dirty="0"/>
          </a:p>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6</a:t>
            </a:fld>
            <a:endParaRPr lang="en-US" noProof="0" dirty="0"/>
          </a:p>
        </p:txBody>
      </p:sp>
    </p:spTree>
    <p:extLst>
      <p:ext uri="{BB962C8B-B14F-4D97-AF65-F5344CB8AC3E}">
        <p14:creationId xmlns:p14="http://schemas.microsoft.com/office/powerpoint/2010/main" val="3131834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Richard: Not a matter of compromise but collaborate</a:t>
            </a:r>
          </a:p>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7</a:t>
            </a:fld>
            <a:endParaRPr lang="en-US" noProof="0" dirty="0"/>
          </a:p>
        </p:txBody>
      </p:sp>
    </p:spTree>
    <p:extLst>
      <p:ext uri="{BB962C8B-B14F-4D97-AF65-F5344CB8AC3E}">
        <p14:creationId xmlns:p14="http://schemas.microsoft.com/office/powerpoint/2010/main" val="4227266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Tori to start</a:t>
            </a:r>
          </a:p>
        </p:txBody>
      </p:sp>
      <p:sp>
        <p:nvSpPr>
          <p:cNvPr id="4" name="Slide Number Placeholder 3"/>
          <p:cNvSpPr>
            <a:spLocks noGrp="1"/>
          </p:cNvSpPr>
          <p:nvPr>
            <p:ph type="sldNum" sz="quarter" idx="5"/>
          </p:nvPr>
        </p:nvSpPr>
        <p:spPr/>
        <p:txBody>
          <a:bodyPr/>
          <a:lstStyle/>
          <a:p>
            <a:fld id="{F6DE8F2A-B3D4-43F2-B39B-CD77F64A1950}" type="slidenum">
              <a:rPr lang="en-US" noProof="0" smtClean="0"/>
              <a:t>8</a:t>
            </a:fld>
            <a:endParaRPr lang="en-US" noProof="0" dirty="0"/>
          </a:p>
        </p:txBody>
      </p:sp>
    </p:spTree>
    <p:extLst>
      <p:ext uri="{BB962C8B-B14F-4D97-AF65-F5344CB8AC3E}">
        <p14:creationId xmlns:p14="http://schemas.microsoft.com/office/powerpoint/2010/main" val="2360088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t>There are multiple different types of sensitive or confidential information, including but not limited to:</a:t>
            </a:r>
          </a:p>
          <a:p>
            <a:pPr>
              <a:buFont typeface="Wingdings" panose="05000000000000000000" pitchFamily="2" charset="2"/>
              <a:buNone/>
            </a:pPr>
            <a:endParaRPr lang="en-US" sz="1200" b="1" dirty="0"/>
          </a:p>
          <a:p>
            <a:pPr>
              <a:buFont typeface="Wingdings" panose="05000000000000000000" pitchFamily="2" charset="2"/>
              <a:buChar char="§"/>
            </a:pPr>
            <a:r>
              <a:rPr lang="en-US" sz="1200" b="1" dirty="0"/>
              <a:t>Forms of identification</a:t>
            </a:r>
            <a:r>
              <a:rPr lang="en-US" sz="1200" dirty="0"/>
              <a:t>, such as Social Security Numbers (SSNs), Individual Taxpayer Identification Numbers (ITINs), driver’s licenses, and state IDs</a:t>
            </a:r>
          </a:p>
          <a:p>
            <a:pPr>
              <a:buFont typeface="Wingdings" panose="05000000000000000000" pitchFamily="2" charset="2"/>
              <a:buChar char="§"/>
            </a:pPr>
            <a:r>
              <a:rPr lang="en-US" sz="1200" b="1" dirty="0"/>
              <a:t>Financial information</a:t>
            </a:r>
            <a:r>
              <a:rPr lang="en-US" sz="1200" dirty="0"/>
              <a:t>, like Credit card numbers, bank account numbers, and CVV (Card Verification Values)</a:t>
            </a:r>
          </a:p>
          <a:p>
            <a:pPr>
              <a:buFont typeface="Wingdings" panose="05000000000000000000" pitchFamily="2" charset="2"/>
              <a:buChar char="§"/>
            </a:pPr>
            <a:r>
              <a:rPr lang="en-US" sz="1200" b="1" dirty="0"/>
              <a:t>Login information</a:t>
            </a:r>
            <a:r>
              <a:rPr lang="en-US" sz="1200" dirty="0"/>
              <a:t>, like passwords and security questions</a:t>
            </a:r>
          </a:p>
          <a:p>
            <a:pPr>
              <a:buFont typeface="Wingdings" panose="05000000000000000000" pitchFamily="2" charset="2"/>
              <a:buChar char="§"/>
            </a:pPr>
            <a:r>
              <a:rPr lang="en-US" sz="1200" b="1" dirty="0"/>
              <a:t>Health information</a:t>
            </a:r>
            <a:r>
              <a:rPr lang="en-US" sz="1200" dirty="0"/>
              <a:t>, including demographics, medical history, test results, and much, much more</a:t>
            </a:r>
          </a:p>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9</a:t>
            </a:fld>
            <a:endParaRPr lang="en-US" noProof="0" dirty="0"/>
          </a:p>
        </p:txBody>
      </p:sp>
    </p:spTree>
    <p:extLst>
      <p:ext uri="{BB962C8B-B14F-4D97-AF65-F5344CB8AC3E}">
        <p14:creationId xmlns:p14="http://schemas.microsoft.com/office/powerpoint/2010/main" val="336678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Financial Privacy Rule requires financial institutions to provide each consumer with a privacy notice at the time the consumer relationship is established and annually thereafter. The privacy notice must explain: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1) what information is collected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2)</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where that information is shared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3)</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how that information is used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4) how that information is protected.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Safeguards Rule requires financial institutions to develop a written information security plan that describes how the company is prepared for, and plans to continue to protect clients' nonpublic personal information.</a:t>
            </a:r>
          </a:p>
          <a:p>
            <a:r>
              <a:rPr lang="en-US" sz="1200" b="0" i="0" kern="1200" dirty="0">
                <a:solidFill>
                  <a:schemeClr val="tx1"/>
                </a:solidFill>
                <a:effectLst/>
                <a:latin typeface="+mn-lt"/>
                <a:ea typeface="+mn-ea"/>
                <a:cs typeface="+mn-cs"/>
              </a:rPr>
              <a:t>1) Constructing a thorough </a:t>
            </a:r>
            <a:r>
              <a:rPr lang="en-US" sz="1200" b="0" i="0" u="none" strike="noStrike" kern="1200" dirty="0">
                <a:solidFill>
                  <a:schemeClr val="tx1"/>
                </a:solidFill>
                <a:effectLst/>
                <a:latin typeface="+mn-lt"/>
                <a:ea typeface="+mn-ea"/>
                <a:cs typeface="+mn-cs"/>
                <a:hlinkClick r:id="rId3" tooltip="Risk analysis (business)"/>
              </a:rPr>
              <a:t>risk analysis</a:t>
            </a:r>
            <a:r>
              <a:rPr lang="en-US" sz="1200" b="0" i="0" kern="1200" dirty="0">
                <a:solidFill>
                  <a:schemeClr val="tx1"/>
                </a:solidFill>
                <a:effectLst/>
                <a:latin typeface="+mn-lt"/>
                <a:ea typeface="+mn-ea"/>
                <a:cs typeface="+mn-cs"/>
              </a:rPr>
              <a:t> on each department handling the nonpublic information,</a:t>
            </a:r>
          </a:p>
          <a:p>
            <a:r>
              <a:rPr lang="en-US" sz="1200" b="0" i="0" kern="1200" dirty="0">
                <a:solidFill>
                  <a:schemeClr val="tx1"/>
                </a:solidFill>
                <a:effectLst/>
                <a:latin typeface="+mn-lt"/>
                <a:ea typeface="+mn-ea"/>
                <a:cs typeface="+mn-cs"/>
              </a:rPr>
              <a:t>2) Develop, monitor, and test a program to secure the information, and</a:t>
            </a:r>
          </a:p>
          <a:p>
            <a:r>
              <a:rPr lang="en-US" sz="1200" b="0" i="0" kern="1200" dirty="0">
                <a:solidFill>
                  <a:schemeClr val="tx1"/>
                </a:solidFill>
                <a:effectLst/>
                <a:latin typeface="+mn-lt"/>
                <a:ea typeface="+mn-ea"/>
                <a:cs typeface="+mn-cs"/>
              </a:rPr>
              <a:t>3)</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Change the safeguards as needed with the changes in how information is collected, stored, and used.</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HIPAA: There are 18 identifiers that can be used to identify, contact, or locate a person. If health information is used with any of these identifiers it is considered identifiable. If PHI has all of these identifiers removed, it is no longer considered to be protected health information. These include:</a:t>
            </a:r>
            <a:r>
              <a:rPr lang="en-US" sz="1200" b="0" i="0" kern="1200" baseline="0" dirty="0">
                <a:solidFill>
                  <a:schemeClr val="tx1"/>
                </a:solidFill>
                <a:effectLst/>
                <a:latin typeface="+mn-lt"/>
                <a:ea typeface="+mn-ea"/>
                <a:cs typeface="+mn-cs"/>
              </a:rPr>
              <a:t> Name, phone numbers, SSN, geographical identifiers, and more.</a:t>
            </a:r>
          </a:p>
          <a:p>
            <a:endParaRPr lang="en-US" sz="1200" b="0" i="0" kern="1200" baseline="0" dirty="0">
              <a:solidFill>
                <a:schemeClr val="tx1"/>
              </a:solidFill>
              <a:effectLst/>
              <a:latin typeface="+mn-lt"/>
              <a:ea typeface="+mn-ea"/>
              <a:cs typeface="+mn-cs"/>
            </a:endParaRPr>
          </a:p>
          <a:p>
            <a:r>
              <a:rPr lang="en-US" dirty="0">
                <a:hlinkClick r:id="rId4"/>
              </a:rPr>
              <a:t>https://www.hipaajournal.com/what-is-protected-health-information/</a:t>
            </a:r>
            <a:r>
              <a:rPr lang="en-US" dirty="0"/>
              <a:t>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US" noProof="0" smtClean="0"/>
              <a:t>10</a:t>
            </a:fld>
            <a:endParaRPr lang="en-US" noProof="0" dirty="0"/>
          </a:p>
        </p:txBody>
      </p:sp>
    </p:spTree>
    <p:extLst>
      <p:ext uri="{BB962C8B-B14F-4D97-AF65-F5344CB8AC3E}">
        <p14:creationId xmlns:p14="http://schemas.microsoft.com/office/powerpoint/2010/main" val="256548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dirty="0"/>
              <a:t>Title</a:t>
            </a:r>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noProof="0"/>
              <a:t>Click to edit Master title style</a:t>
            </a: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noProof="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noProof="0"/>
              <a:t>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hasCustomPrompt="1"/>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hasCustomPrompt="1"/>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noProof="0"/>
              <a:t>Click to edit Master title style</a:t>
            </a: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a:t>Title</a:t>
            </a:r>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noProof="0"/>
              <a:t>Section Header 1</a:t>
            </a:r>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tx1"/>
                </a:solidFill>
              </a:rPr>
              <a:pPr/>
              <a:t>‹#›</a:t>
            </a:fld>
            <a:endParaRPr lang="en-US" b="1" noProof="0"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noProof="0"/>
              <a:t>Click to edit Master title style</a:t>
            </a:r>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hasCustomPrompt="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hasCustomPrompt="1"/>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734043"/>
            <a:ext cx="3932237" cy="1089529"/>
          </a:xfrm>
        </p:spPr>
        <p:txBody>
          <a:bodyPr/>
          <a:lstStyle/>
          <a:p>
            <a:r>
              <a:rPr lang="en-US" noProof="0"/>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hasCustomPrompt="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734043"/>
            <a:ext cx="3932237" cy="1089529"/>
          </a:xfrm>
        </p:spPr>
        <p:txBody>
          <a:bodyPr/>
          <a:lstStyle/>
          <a:p>
            <a:r>
              <a:rPr lang="en-US" noProof="0"/>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hasCustomPrompt="1"/>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noProof="0"/>
              <a:t>Edit Master text styles</a:t>
            </a:r>
          </a:p>
          <a:p>
            <a:pPr lvl="0"/>
            <a:endParaRPr lang="en-US" noProof="0"/>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noProof="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dirty="0"/>
              <a:t>Title</a:t>
            </a:r>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noProof="0"/>
              <a:t>Thank You</a:t>
            </a:r>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noProof="0"/>
              <a:t>Section Header 1</a:t>
            </a:r>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noProof="0"/>
              <a:t>Section Header 2</a:t>
            </a:r>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noProof="0"/>
              <a:t>Click to edit Master title style</a:t>
            </a:r>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hasCustomPrompt="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noProof="0"/>
              <a:t>Click to edit Master title style</a:t>
            </a:r>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hasCustomPrompt="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noProof="0"/>
              <a:t>Click to edit Master title style</a:t>
            </a:r>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hasCustomPrompt="1"/>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hasCustomPrompt="1"/>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hasCustomPrompt="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hasCustomPrompt="1"/>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noProof="0"/>
              <a:t>Click to edit Master title style</a:t>
            </a:r>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US" noProof="0" dirty="0"/>
          </a:p>
        </p:txBody>
      </p:sp>
      <p:sp>
        <p:nvSpPr>
          <p:cNvPr id="7" name="Rectangle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chart" Target="../charts/char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3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diagramColors" Target="../diagrams/colors6.xml"/><Relationship Id="rId11" Type="http://schemas.openxmlformats.org/officeDocument/2006/relationships/image" Target="../media/image47.svg"/><Relationship Id="rId5" Type="http://schemas.openxmlformats.org/officeDocument/2006/relationships/diagramQuickStyle" Target="../diagrams/quickStyle6.xml"/><Relationship Id="rId10" Type="http://schemas.openxmlformats.org/officeDocument/2006/relationships/image" Target="../media/image46.png"/><Relationship Id="rId4" Type="http://schemas.openxmlformats.org/officeDocument/2006/relationships/diagramLayout" Target="../diagrams/layout6.xml"/><Relationship Id="rId9" Type="http://schemas.openxmlformats.org/officeDocument/2006/relationships/image" Target="../media/image45.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incl.ca/show-hide-password-accessibility-and-password-hints-tutorial/" TargetMode="External"/><Relationship Id="rId7" Type="http://schemas.openxmlformats.org/officeDocument/2006/relationships/hyperlink" Target="https://multimedia.3m.com/mws/media/1254330O/global-visual-hacking-experiment-whitepaper.pdf"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hyperlink" Target="https://multimedia.3m.com/mws/media/1254232O/global-visual-hacking-experiment-study-summary.pdf" TargetMode="External"/><Relationship Id="rId5" Type="http://schemas.openxmlformats.org/officeDocument/2006/relationships/hyperlink" Target="https://www.juniperresearch.com/whitepapers/cybercrime-and-the-internet-of-threats-2019" TargetMode="External"/><Relationship Id="rId4" Type="http://schemas.openxmlformats.org/officeDocument/2006/relationships/hyperlink" Target="https://www.zuko.io/blog/should-you-use-confirm-password-on-your-forms-and-websites-case-stud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img03.en25.com/Web/Symantec/%7Bdfc1cc41-2049-4a71-8bd8-12141bea65fd%7D_ISTR_24_2019_en.pdf" TargetMode="External"/><Relationship Id="rId7" Type="http://schemas.openxmlformats.org/officeDocument/2006/relationships/hyperlink" Target="https://www.nngroup.com/articles/stop-password-masking/"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hyperlink" Target="https://www.computerweekly.com/opinion/Security-Think-Tank-Balancing-data-accessibility-with-security-controls" TargetMode="External"/><Relationship Id="rId5" Type="http://schemas.openxmlformats.org/officeDocument/2006/relationships/hyperlink" Target="https://www.deque.com/blog/3-things-to-learn-from-amazon-accessibility/" TargetMode="External"/><Relationship Id="rId4" Type="http://schemas.openxmlformats.org/officeDocument/2006/relationships/hyperlink" Target="https://qz.com/work/1703963/businesses-should-pay-attention-to-consumers-with-disabilities/"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medium.com/ux-ui-ia-case-studies/masked-passwords-security-questions-captcha-and-other-unusable-security-1f018ad01378" TargetMode="External"/><Relationship Id="rId7" Type="http://schemas.openxmlformats.org/officeDocument/2006/relationships/hyperlink" Target="https://www.schneier.com/blog/archives/2009/07/the_pros_and_co.html"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hyperlink" Target="https://www.bmc.com/blogs/data-masking/" TargetMode="External"/><Relationship Id="rId5" Type="http://schemas.openxmlformats.org/officeDocument/2006/relationships/hyperlink" Target="http://passwordmasking.com/" TargetMode="External"/><Relationship Id="rId4" Type="http://schemas.openxmlformats.org/officeDocument/2006/relationships/hyperlink" Target="https://uxplanet.org/blurring-the-lines-between-usability-and-security-spectranet-case-d0ebcad6f3fd"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 Type="http://schemas.openxmlformats.org/officeDocument/2006/relationships/notesSlide" Target="../notesSlides/notesSlide6.xml"/><Relationship Id="rId16" Type="http://schemas.openxmlformats.org/officeDocument/2006/relationships/image" Target="../media/image19.svg"/><Relationship Id="rId1" Type="http://schemas.openxmlformats.org/officeDocument/2006/relationships/slideLayout" Target="../slideLayouts/slideLayout15.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694871" y="4901450"/>
            <a:ext cx="10607040" cy="701731"/>
          </a:xfrm>
        </p:spPr>
        <p:txBody>
          <a:bodyPr wrap="square" anchor="b">
            <a:normAutofit/>
          </a:bodyPr>
          <a:lstStyle/>
          <a:p>
            <a:r>
              <a:rPr lang="en-US" dirty="0"/>
              <a:t>Unmasking Forms</a:t>
            </a:r>
          </a:p>
        </p:txBody>
      </p:sp>
      <p:sp>
        <p:nvSpPr>
          <p:cNvPr id="52" name="Subtitle 51">
            <a:extLst>
              <a:ext uri="{FF2B5EF4-FFF2-40B4-BE49-F238E27FC236}">
                <a16:creationId xmlns:a16="http://schemas.microsoft.com/office/drawing/2014/main" id="{46FF1827-B46B-4BC4-8665-8914CF45DE0C}"/>
              </a:ext>
            </a:extLst>
          </p:cNvPr>
          <p:cNvSpPr>
            <a:spLocks noGrp="1"/>
          </p:cNvSpPr>
          <p:nvPr>
            <p:ph type="subTitle" idx="1"/>
          </p:nvPr>
        </p:nvSpPr>
        <p:spPr>
          <a:xfrm>
            <a:off x="694871" y="5603180"/>
            <a:ext cx="9144000" cy="701731"/>
          </a:xfrm>
        </p:spPr>
        <p:txBody>
          <a:bodyPr>
            <a:normAutofit/>
          </a:bodyPr>
          <a:lstStyle/>
          <a:p>
            <a:r>
              <a:rPr lang="en-US" sz="2400" dirty="0"/>
              <a:t>Finding the Balance Between Accessibility and Security</a:t>
            </a:r>
          </a:p>
        </p:txBody>
      </p:sp>
      <p:pic>
        <p:nvPicPr>
          <p:cNvPr id="9" name="Picture Placeholder 8">
            <a:extLst>
              <a:ext uri="{FF2B5EF4-FFF2-40B4-BE49-F238E27FC236}">
                <a16:creationId xmlns:a16="http://schemas.microsoft.com/office/drawing/2014/main" id="{1BF8833C-D907-D24E-949C-65190DF62995}"/>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3"/>
          <a:srcRect t="28918"/>
          <a:stretch/>
        </p:blipFill>
        <p:spPr>
          <a:xfrm>
            <a:off x="123992" y="124953"/>
            <a:ext cx="11944014" cy="4372387"/>
          </a:xfrm>
          <a:noFill/>
        </p:spPr>
      </p:pic>
    </p:spTree>
    <p:extLst>
      <p:ext uri="{BB962C8B-B14F-4D97-AF65-F5344CB8AC3E}">
        <p14:creationId xmlns:p14="http://schemas.microsoft.com/office/powerpoint/2010/main" val="3830756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C73E2-0324-4BF3-894B-18F79F20F4D7}"/>
              </a:ext>
            </a:extLst>
          </p:cNvPr>
          <p:cNvSpPr>
            <a:spLocks noGrp="1"/>
          </p:cNvSpPr>
          <p:nvPr>
            <p:ph type="title"/>
          </p:nvPr>
        </p:nvSpPr>
        <p:spPr/>
        <p:txBody>
          <a:bodyPr/>
          <a:lstStyle/>
          <a:p>
            <a:r>
              <a:rPr lang="en-US" dirty="0"/>
              <a:t>What are the laws?</a:t>
            </a:r>
          </a:p>
        </p:txBody>
      </p:sp>
      <p:sp>
        <p:nvSpPr>
          <p:cNvPr id="5" name="Text Placeholder 4">
            <a:extLst>
              <a:ext uri="{FF2B5EF4-FFF2-40B4-BE49-F238E27FC236}">
                <a16:creationId xmlns:a16="http://schemas.microsoft.com/office/drawing/2014/main" id="{268F897D-BA3E-422C-89BB-B7AA42E0F9E5}"/>
              </a:ext>
            </a:extLst>
          </p:cNvPr>
          <p:cNvSpPr>
            <a:spLocks noGrp="1"/>
          </p:cNvSpPr>
          <p:nvPr>
            <p:ph type="body" idx="1"/>
          </p:nvPr>
        </p:nvSpPr>
        <p:spPr/>
        <p:txBody>
          <a:bodyPr/>
          <a:lstStyle/>
          <a:p>
            <a:r>
              <a:rPr lang="en-US" sz="2800" dirty="0"/>
              <a:t>Federal</a:t>
            </a:r>
            <a:endParaRPr lang="en-US" dirty="0"/>
          </a:p>
        </p:txBody>
      </p:sp>
      <p:sp>
        <p:nvSpPr>
          <p:cNvPr id="6" name="Content Placeholder 5">
            <a:extLst>
              <a:ext uri="{FF2B5EF4-FFF2-40B4-BE49-F238E27FC236}">
                <a16:creationId xmlns:a16="http://schemas.microsoft.com/office/drawing/2014/main" id="{B0D9F523-853E-4176-A3CE-12CB101173A0}"/>
              </a:ext>
            </a:extLst>
          </p:cNvPr>
          <p:cNvSpPr>
            <a:spLocks noGrp="1"/>
          </p:cNvSpPr>
          <p:nvPr>
            <p:ph sz="half" idx="2"/>
          </p:nvPr>
        </p:nvSpPr>
        <p:spPr/>
        <p:txBody>
          <a:bodyPr>
            <a:normAutofit/>
          </a:bodyPr>
          <a:lstStyle/>
          <a:p>
            <a:pPr>
              <a:lnSpc>
                <a:spcPct val="125000"/>
              </a:lnSpc>
              <a:buFont typeface="Wingdings" panose="05000000000000000000" pitchFamily="2" charset="2"/>
              <a:buChar char="§"/>
            </a:pPr>
            <a:r>
              <a:rPr lang="en-US" sz="2200" dirty="0"/>
              <a:t>Gramm-Leach-Bliley Act:</a:t>
            </a:r>
          </a:p>
          <a:p>
            <a:pPr lvl="1">
              <a:lnSpc>
                <a:spcPct val="125000"/>
              </a:lnSpc>
              <a:buFont typeface="Wingdings" panose="05000000000000000000" pitchFamily="2" charset="2"/>
              <a:buChar char="§"/>
            </a:pPr>
            <a:r>
              <a:rPr lang="en-US" sz="2200" dirty="0"/>
              <a:t>Financial Privacy Rule</a:t>
            </a:r>
          </a:p>
          <a:p>
            <a:pPr lvl="1">
              <a:lnSpc>
                <a:spcPct val="125000"/>
              </a:lnSpc>
              <a:buFont typeface="Wingdings" panose="05000000000000000000" pitchFamily="2" charset="2"/>
              <a:buChar char="§"/>
            </a:pPr>
            <a:r>
              <a:rPr lang="en-US" sz="2200" b="1" u="sng" dirty="0"/>
              <a:t>Safeguards Rule</a:t>
            </a:r>
          </a:p>
          <a:p>
            <a:pPr>
              <a:lnSpc>
                <a:spcPct val="125000"/>
              </a:lnSpc>
              <a:buFont typeface="Wingdings" panose="05000000000000000000" pitchFamily="2" charset="2"/>
              <a:buChar char="§"/>
            </a:pPr>
            <a:r>
              <a:rPr lang="en-US" sz="2200" dirty="0"/>
              <a:t>Health Insurance Portability and Accountability Act (HIPAA)</a:t>
            </a:r>
          </a:p>
          <a:p>
            <a:pPr>
              <a:lnSpc>
                <a:spcPct val="125000"/>
              </a:lnSpc>
              <a:buFont typeface="Wingdings" panose="05000000000000000000" pitchFamily="2" charset="2"/>
              <a:buChar char="§"/>
            </a:pPr>
            <a:r>
              <a:rPr lang="en-US" sz="2200" dirty="0"/>
              <a:t>Federal Information Security Management Act (FISMA)</a:t>
            </a:r>
          </a:p>
        </p:txBody>
      </p:sp>
      <p:sp>
        <p:nvSpPr>
          <p:cNvPr id="3" name="Text Placeholder 2">
            <a:extLst>
              <a:ext uri="{FF2B5EF4-FFF2-40B4-BE49-F238E27FC236}">
                <a16:creationId xmlns:a16="http://schemas.microsoft.com/office/drawing/2014/main" id="{EF58F14C-57FD-44A0-A75D-883FB579790A}"/>
              </a:ext>
            </a:extLst>
          </p:cNvPr>
          <p:cNvSpPr>
            <a:spLocks noGrp="1"/>
          </p:cNvSpPr>
          <p:nvPr>
            <p:ph type="body" sz="quarter" idx="3"/>
          </p:nvPr>
        </p:nvSpPr>
        <p:spPr/>
        <p:txBody>
          <a:bodyPr/>
          <a:lstStyle/>
          <a:p>
            <a:r>
              <a:rPr lang="en-US" sz="2800" dirty="0"/>
              <a:t>State</a:t>
            </a:r>
            <a:endParaRPr lang="en-US" dirty="0"/>
          </a:p>
        </p:txBody>
      </p:sp>
      <p:sp>
        <p:nvSpPr>
          <p:cNvPr id="4" name="Content Placeholder 3">
            <a:extLst>
              <a:ext uri="{FF2B5EF4-FFF2-40B4-BE49-F238E27FC236}">
                <a16:creationId xmlns:a16="http://schemas.microsoft.com/office/drawing/2014/main" id="{C8562E61-9A5F-439F-960C-56127F0F9F22}"/>
              </a:ext>
            </a:extLst>
          </p:cNvPr>
          <p:cNvSpPr>
            <a:spLocks noGrp="1"/>
          </p:cNvSpPr>
          <p:nvPr>
            <p:ph sz="quarter" idx="4"/>
          </p:nvPr>
        </p:nvSpPr>
        <p:spPr/>
        <p:txBody>
          <a:bodyPr>
            <a:normAutofit/>
          </a:bodyPr>
          <a:lstStyle/>
          <a:p>
            <a:pPr>
              <a:lnSpc>
                <a:spcPct val="125000"/>
              </a:lnSpc>
              <a:buFont typeface="Wingdings" panose="05000000000000000000" pitchFamily="2" charset="2"/>
              <a:buChar char="§"/>
            </a:pPr>
            <a:r>
              <a:rPr lang="en-US" sz="2200" dirty="0"/>
              <a:t>California</a:t>
            </a:r>
          </a:p>
          <a:p>
            <a:pPr>
              <a:lnSpc>
                <a:spcPct val="125000"/>
              </a:lnSpc>
              <a:buFont typeface="Wingdings" panose="05000000000000000000" pitchFamily="2" charset="2"/>
              <a:buChar char="§"/>
            </a:pPr>
            <a:r>
              <a:rPr lang="en-US" sz="2200" dirty="0"/>
              <a:t>Massachusetts</a:t>
            </a:r>
          </a:p>
          <a:p>
            <a:pPr>
              <a:lnSpc>
                <a:spcPct val="125000"/>
              </a:lnSpc>
              <a:buFont typeface="Wingdings" panose="05000000000000000000" pitchFamily="2" charset="2"/>
              <a:buChar char="§"/>
            </a:pPr>
            <a:r>
              <a:rPr lang="en-US" sz="2200" dirty="0"/>
              <a:t>New York</a:t>
            </a:r>
          </a:p>
          <a:p>
            <a:pPr>
              <a:lnSpc>
                <a:spcPct val="125000"/>
              </a:lnSpc>
              <a:buFont typeface="Wingdings" panose="05000000000000000000" pitchFamily="2" charset="2"/>
              <a:buChar char="§"/>
            </a:pPr>
            <a:r>
              <a:rPr lang="en-US" sz="2200" dirty="0"/>
              <a:t>Hawaii</a:t>
            </a:r>
          </a:p>
          <a:p>
            <a:pPr>
              <a:lnSpc>
                <a:spcPct val="125000"/>
              </a:lnSpc>
              <a:buFont typeface="Wingdings" panose="05000000000000000000" pitchFamily="2" charset="2"/>
              <a:buChar char="§"/>
            </a:pPr>
            <a:r>
              <a:rPr lang="en-US" sz="2200" dirty="0"/>
              <a:t>Maryland</a:t>
            </a:r>
          </a:p>
          <a:p>
            <a:pPr>
              <a:lnSpc>
                <a:spcPct val="125000"/>
              </a:lnSpc>
              <a:buFont typeface="Wingdings" panose="05000000000000000000" pitchFamily="2" charset="2"/>
              <a:buChar char="§"/>
            </a:pPr>
            <a:r>
              <a:rPr lang="en-US" sz="2200" dirty="0"/>
              <a:t>North Dakota</a:t>
            </a:r>
          </a:p>
        </p:txBody>
      </p:sp>
    </p:spTree>
    <p:extLst>
      <p:ext uri="{BB962C8B-B14F-4D97-AF65-F5344CB8AC3E}">
        <p14:creationId xmlns:p14="http://schemas.microsoft.com/office/powerpoint/2010/main" val="3905666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C73E2-0324-4BF3-894B-18F79F20F4D7}"/>
              </a:ext>
            </a:extLst>
          </p:cNvPr>
          <p:cNvSpPr>
            <a:spLocks noGrp="1"/>
          </p:cNvSpPr>
          <p:nvPr>
            <p:ph type="title"/>
          </p:nvPr>
        </p:nvSpPr>
        <p:spPr/>
        <p:txBody>
          <a:bodyPr/>
          <a:lstStyle/>
          <a:p>
            <a:r>
              <a:rPr lang="en-US" dirty="0"/>
              <a:t>What other guidelines are out there?</a:t>
            </a:r>
          </a:p>
        </p:txBody>
      </p:sp>
      <p:sp>
        <p:nvSpPr>
          <p:cNvPr id="5" name="Text Placeholder 4">
            <a:extLst>
              <a:ext uri="{FF2B5EF4-FFF2-40B4-BE49-F238E27FC236}">
                <a16:creationId xmlns:a16="http://schemas.microsoft.com/office/drawing/2014/main" id="{268F897D-BA3E-422C-89BB-B7AA42E0F9E5}"/>
              </a:ext>
            </a:extLst>
          </p:cNvPr>
          <p:cNvSpPr>
            <a:spLocks noGrp="1"/>
          </p:cNvSpPr>
          <p:nvPr>
            <p:ph type="body" idx="1"/>
          </p:nvPr>
        </p:nvSpPr>
        <p:spPr/>
        <p:txBody>
          <a:bodyPr/>
          <a:lstStyle/>
          <a:p>
            <a:r>
              <a:rPr lang="en-US" sz="2800" dirty="0"/>
              <a:t>PCI Compliance</a:t>
            </a:r>
            <a:endParaRPr lang="en-US" dirty="0"/>
          </a:p>
        </p:txBody>
      </p:sp>
      <p:sp>
        <p:nvSpPr>
          <p:cNvPr id="6" name="Content Placeholder 5">
            <a:extLst>
              <a:ext uri="{FF2B5EF4-FFF2-40B4-BE49-F238E27FC236}">
                <a16:creationId xmlns:a16="http://schemas.microsoft.com/office/drawing/2014/main" id="{B0D9F523-853E-4176-A3CE-12CB101173A0}"/>
              </a:ext>
            </a:extLst>
          </p:cNvPr>
          <p:cNvSpPr>
            <a:spLocks noGrp="1"/>
          </p:cNvSpPr>
          <p:nvPr>
            <p:ph sz="half" idx="2"/>
          </p:nvPr>
        </p:nvSpPr>
        <p:spPr>
          <a:xfrm>
            <a:off x="446314" y="2149311"/>
            <a:ext cx="5306789" cy="1385459"/>
          </a:xfrm>
        </p:spPr>
        <p:txBody>
          <a:bodyPr>
            <a:normAutofit/>
          </a:bodyPr>
          <a:lstStyle/>
          <a:p>
            <a:pPr>
              <a:lnSpc>
                <a:spcPct val="125000"/>
              </a:lnSpc>
              <a:buFont typeface="Wingdings" panose="05000000000000000000" pitchFamily="2" charset="2"/>
              <a:buChar char="§"/>
            </a:pPr>
            <a:r>
              <a:rPr lang="en-US" sz="2000" dirty="0"/>
              <a:t>Governed by a council made up by major credit companies that wanted to reduce credit card fraud</a:t>
            </a:r>
            <a:endParaRPr lang="en-US" sz="2200" dirty="0"/>
          </a:p>
        </p:txBody>
      </p:sp>
      <p:graphicFrame>
        <p:nvGraphicFramePr>
          <p:cNvPr id="7" name="Diagram 6">
            <a:extLst>
              <a:ext uri="{FF2B5EF4-FFF2-40B4-BE49-F238E27FC236}">
                <a16:creationId xmlns:a16="http://schemas.microsoft.com/office/drawing/2014/main" id="{FD525EB3-D4ED-4DDE-9565-88E72867C7B8}"/>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065013465"/>
              </p:ext>
            </p:extLst>
          </p:nvPr>
        </p:nvGraphicFramePr>
        <p:xfrm>
          <a:off x="446314" y="3429000"/>
          <a:ext cx="5654534" cy="2979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EF58F14C-57FD-44A0-A75D-883FB579790A}"/>
              </a:ext>
            </a:extLst>
          </p:cNvPr>
          <p:cNvSpPr>
            <a:spLocks noGrp="1"/>
          </p:cNvSpPr>
          <p:nvPr>
            <p:ph type="body" sz="quarter" idx="3"/>
          </p:nvPr>
        </p:nvSpPr>
        <p:spPr/>
        <p:txBody>
          <a:bodyPr/>
          <a:lstStyle/>
          <a:p>
            <a:r>
              <a:rPr lang="en-US" sz="2800" dirty="0"/>
              <a:t>FFIEC</a:t>
            </a:r>
            <a:endParaRPr lang="en-US" dirty="0"/>
          </a:p>
        </p:txBody>
      </p:sp>
      <p:sp>
        <p:nvSpPr>
          <p:cNvPr id="4" name="Content Placeholder 3">
            <a:extLst>
              <a:ext uri="{FF2B5EF4-FFF2-40B4-BE49-F238E27FC236}">
                <a16:creationId xmlns:a16="http://schemas.microsoft.com/office/drawing/2014/main" id="{C8562E61-9A5F-439F-960C-56127F0F9F22}"/>
              </a:ext>
            </a:extLst>
          </p:cNvPr>
          <p:cNvSpPr>
            <a:spLocks noGrp="1"/>
          </p:cNvSpPr>
          <p:nvPr>
            <p:ph sz="quarter" idx="4"/>
          </p:nvPr>
        </p:nvSpPr>
        <p:spPr/>
        <p:txBody>
          <a:bodyPr>
            <a:normAutofit/>
          </a:bodyPr>
          <a:lstStyle/>
          <a:p>
            <a:pPr>
              <a:lnSpc>
                <a:spcPct val="125000"/>
              </a:lnSpc>
              <a:buFont typeface="Wingdings" panose="05000000000000000000" pitchFamily="2" charset="2"/>
              <a:buChar char="§"/>
            </a:pPr>
            <a:r>
              <a:rPr lang="en-US" sz="2000" dirty="0"/>
              <a:t>Stands for the Federal Financial Institutions Examination Council</a:t>
            </a:r>
          </a:p>
          <a:p>
            <a:pPr>
              <a:lnSpc>
                <a:spcPct val="125000"/>
              </a:lnSpc>
              <a:buFont typeface="Wingdings" panose="05000000000000000000" pitchFamily="2" charset="2"/>
              <a:buChar char="§"/>
            </a:pPr>
            <a:r>
              <a:rPr lang="en-US" sz="2000" dirty="0"/>
              <a:t>Prescribes uniform principles, standards, and report forms for the federal examination of financial institutions, including security </a:t>
            </a:r>
          </a:p>
          <a:p>
            <a:pPr>
              <a:lnSpc>
                <a:spcPct val="125000"/>
              </a:lnSpc>
              <a:buFont typeface="Wingdings" panose="05000000000000000000" pitchFamily="2" charset="2"/>
              <a:buChar char="§"/>
            </a:pPr>
            <a:r>
              <a:rPr lang="en-US" sz="2000" dirty="0"/>
              <a:t>Banks must have internal processes to check for and address new threats</a:t>
            </a:r>
          </a:p>
        </p:txBody>
      </p:sp>
    </p:spTree>
    <p:extLst>
      <p:ext uri="{BB962C8B-B14F-4D97-AF65-F5344CB8AC3E}">
        <p14:creationId xmlns:p14="http://schemas.microsoft.com/office/powerpoint/2010/main" val="4224218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8557C52B-FF7B-4358-81A2-8E139E5C53DE}"/>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srcRect t="51564" b="13536"/>
          <a:stretch/>
        </p:blipFill>
        <p:spPr>
          <a:xfrm>
            <a:off x="123992" y="4587876"/>
            <a:ext cx="11944014" cy="2146775"/>
          </a:xfrm>
          <a:noFill/>
          <a:scene3d>
            <a:camera prst="orthographicFront">
              <a:rot lat="0" lon="21599994" rev="0"/>
            </a:camera>
            <a:lightRig rig="threePt" dir="t"/>
          </a:scene3d>
        </p:spPr>
      </p:pic>
      <p:sp>
        <p:nvSpPr>
          <p:cNvPr id="51" name="Title 50">
            <a:extLst>
              <a:ext uri="{FF2B5EF4-FFF2-40B4-BE49-F238E27FC236}">
                <a16:creationId xmlns:a16="http://schemas.microsoft.com/office/drawing/2014/main" id="{D8694222-4D81-4A9A-93A2-23C89102F234}"/>
              </a:ext>
            </a:extLst>
          </p:cNvPr>
          <p:cNvSpPr>
            <a:spLocks noGrp="1"/>
          </p:cNvSpPr>
          <p:nvPr>
            <p:ph type="title"/>
          </p:nvPr>
        </p:nvSpPr>
        <p:spPr>
          <a:xfrm>
            <a:off x="696685" y="1842447"/>
            <a:ext cx="11026741" cy="1078173"/>
          </a:xfrm>
        </p:spPr>
        <p:txBody>
          <a:bodyPr wrap="square" anchor="t">
            <a:normAutofit/>
          </a:bodyPr>
          <a:lstStyle/>
          <a:p>
            <a:r>
              <a:rPr lang="en-US" dirty="0"/>
              <a:t>What are the real security concerns?</a:t>
            </a:r>
          </a:p>
        </p:txBody>
      </p:sp>
    </p:spTree>
    <p:extLst>
      <p:ext uri="{BB962C8B-B14F-4D97-AF65-F5344CB8AC3E}">
        <p14:creationId xmlns:p14="http://schemas.microsoft.com/office/powerpoint/2010/main" val="1377977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E108-1F6D-40B4-BF87-A67BABA78FFE}"/>
              </a:ext>
            </a:extLst>
          </p:cNvPr>
          <p:cNvSpPr>
            <a:spLocks noGrp="1"/>
          </p:cNvSpPr>
          <p:nvPr>
            <p:ph type="title"/>
          </p:nvPr>
        </p:nvSpPr>
        <p:spPr/>
        <p:txBody>
          <a:bodyPr/>
          <a:lstStyle/>
          <a:p>
            <a:r>
              <a:rPr lang="en-US" dirty="0"/>
              <a:t>The most common cybersecurity threats</a:t>
            </a:r>
          </a:p>
        </p:txBody>
      </p:sp>
      <p:sp>
        <p:nvSpPr>
          <p:cNvPr id="3" name="Content Placeholder 2">
            <a:extLst>
              <a:ext uri="{FF2B5EF4-FFF2-40B4-BE49-F238E27FC236}">
                <a16:creationId xmlns:a16="http://schemas.microsoft.com/office/drawing/2014/main" id="{97DADA0B-A987-4899-9204-915928D8B9EB}"/>
              </a:ext>
            </a:extLst>
          </p:cNvPr>
          <p:cNvSpPr>
            <a:spLocks noGrp="1"/>
          </p:cNvSpPr>
          <p:nvPr>
            <p:ph idx="1"/>
          </p:nvPr>
        </p:nvSpPr>
        <p:spPr>
          <a:xfrm>
            <a:off x="446315" y="1463040"/>
            <a:ext cx="8030935" cy="2876948"/>
          </a:xfrm>
        </p:spPr>
        <p:txBody>
          <a:bodyPr/>
          <a:lstStyle/>
          <a:p>
            <a:pPr marL="342900" indent="-342900">
              <a:buFont typeface="+mj-lt"/>
              <a:buAutoNum type="arabicPeriod"/>
            </a:pPr>
            <a:r>
              <a:rPr lang="en-US" sz="2400" dirty="0"/>
              <a:t>Cyber attacks / Denial of service</a:t>
            </a:r>
          </a:p>
          <a:p>
            <a:pPr marL="342900" indent="-342900">
              <a:buFont typeface="+mj-lt"/>
              <a:buAutoNum type="arabicPeriod"/>
            </a:pPr>
            <a:r>
              <a:rPr lang="en-US" sz="2400" dirty="0"/>
              <a:t>Social engineering</a:t>
            </a:r>
          </a:p>
          <a:p>
            <a:pPr marL="342900" indent="-342900">
              <a:buFont typeface="+mj-lt"/>
              <a:buAutoNum type="arabicPeriod"/>
            </a:pPr>
            <a:r>
              <a:rPr lang="en-US" sz="2400" dirty="0"/>
              <a:t>Portable device loss</a:t>
            </a:r>
          </a:p>
          <a:p>
            <a:pPr marL="342900" indent="-342900">
              <a:buFont typeface="+mj-lt"/>
              <a:buAutoNum type="arabicPeriod"/>
            </a:pPr>
            <a:r>
              <a:rPr lang="en-US" sz="2400" dirty="0"/>
              <a:t>Unintended disclosures</a:t>
            </a:r>
          </a:p>
          <a:p>
            <a:pPr marL="342900" indent="-342900">
              <a:buFont typeface="+mj-lt"/>
              <a:buAutoNum type="arabicPeriod"/>
            </a:pPr>
            <a:r>
              <a:rPr lang="en-US" sz="2400" dirty="0"/>
              <a:t>Other factors</a:t>
            </a:r>
          </a:p>
        </p:txBody>
      </p:sp>
      <p:cxnSp>
        <p:nvCxnSpPr>
          <p:cNvPr id="5" name="Straight Arrow Connector 4">
            <a:extLst>
              <a:ext uri="{FF2B5EF4-FFF2-40B4-BE49-F238E27FC236}">
                <a16:creationId xmlns:a16="http://schemas.microsoft.com/office/drawing/2014/main" id="{FE47562B-E890-470E-9621-A5DD44F60ADA}"/>
              </a:ext>
              <a:ext uri="{C183D7F6-B498-43B3-948B-1728B52AA6E4}">
                <adec:decorative xmlns:adec="http://schemas.microsoft.com/office/drawing/2017/decorative" val="1"/>
              </a:ext>
            </a:extLst>
          </p:cNvPr>
          <p:cNvCxnSpPr/>
          <p:nvPr/>
        </p:nvCxnSpPr>
        <p:spPr>
          <a:xfrm>
            <a:off x="832514" y="4339988"/>
            <a:ext cx="0" cy="1201003"/>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E1B4CBA8-4203-479B-BAF1-BC85A4C1A8F3}"/>
              </a:ext>
            </a:extLst>
          </p:cNvPr>
          <p:cNvSpPr txBox="1"/>
          <p:nvPr/>
        </p:nvSpPr>
        <p:spPr>
          <a:xfrm>
            <a:off x="446314" y="5619121"/>
            <a:ext cx="10308121" cy="738664"/>
          </a:xfrm>
          <a:prstGeom prst="rect">
            <a:avLst/>
          </a:prstGeom>
          <a:noFill/>
        </p:spPr>
        <p:txBody>
          <a:bodyPr wrap="square" rtlCol="0">
            <a:spAutoFit/>
          </a:bodyPr>
          <a:lstStyle/>
          <a:p>
            <a:r>
              <a:rPr lang="en-US" sz="2400" b="1" dirty="0"/>
              <a:t>Low threat: </a:t>
            </a:r>
            <a:r>
              <a:rPr lang="en-US" sz="2400" dirty="0"/>
              <a:t>Shoulder surfing/over the shoulder (no stats or studies)</a:t>
            </a:r>
          </a:p>
          <a:p>
            <a:endParaRPr lang="en-US" dirty="0"/>
          </a:p>
        </p:txBody>
      </p:sp>
    </p:spTree>
    <p:extLst>
      <p:ext uri="{BB962C8B-B14F-4D97-AF65-F5344CB8AC3E}">
        <p14:creationId xmlns:p14="http://schemas.microsoft.com/office/powerpoint/2010/main" val="3842114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0AE22-F369-49D8-9DB1-5B2F3ED22D7B}"/>
              </a:ext>
            </a:extLst>
          </p:cNvPr>
          <p:cNvSpPr>
            <a:spLocks noGrp="1"/>
          </p:cNvSpPr>
          <p:nvPr>
            <p:ph type="title"/>
          </p:nvPr>
        </p:nvSpPr>
        <p:spPr/>
        <p:txBody>
          <a:bodyPr/>
          <a:lstStyle/>
          <a:p>
            <a:r>
              <a:rPr lang="en-US" dirty="0"/>
              <a:t>Cybersecurity theatre</a:t>
            </a:r>
          </a:p>
        </p:txBody>
      </p:sp>
      <p:sp>
        <p:nvSpPr>
          <p:cNvPr id="8" name="TextBox 7">
            <a:extLst>
              <a:ext uri="{FF2B5EF4-FFF2-40B4-BE49-F238E27FC236}">
                <a16:creationId xmlns:a16="http://schemas.microsoft.com/office/drawing/2014/main" id="{FF01BA1E-8CBF-4A55-949B-415DFC228D2A}"/>
              </a:ext>
            </a:extLst>
          </p:cNvPr>
          <p:cNvSpPr txBox="1"/>
          <p:nvPr/>
        </p:nvSpPr>
        <p:spPr>
          <a:xfrm>
            <a:off x="696035" y="1528549"/>
            <a:ext cx="4135271" cy="461665"/>
          </a:xfrm>
          <a:prstGeom prst="rect">
            <a:avLst/>
          </a:prstGeom>
          <a:noFill/>
        </p:spPr>
        <p:txBody>
          <a:bodyPr wrap="square" rtlCol="0">
            <a:spAutoFit/>
          </a:bodyPr>
          <a:lstStyle/>
          <a:p>
            <a:pPr algn="r"/>
            <a:r>
              <a:rPr lang="en-US" sz="2400" dirty="0"/>
              <a:t>disruption of service</a:t>
            </a:r>
          </a:p>
        </p:txBody>
      </p:sp>
      <p:sp>
        <p:nvSpPr>
          <p:cNvPr id="15" name="TextBox 14">
            <a:extLst>
              <a:ext uri="{FF2B5EF4-FFF2-40B4-BE49-F238E27FC236}">
                <a16:creationId xmlns:a16="http://schemas.microsoft.com/office/drawing/2014/main" id="{61E02E18-29C6-4626-8EFB-8A0B11A428BF}"/>
              </a:ext>
            </a:extLst>
          </p:cNvPr>
          <p:cNvSpPr txBox="1"/>
          <p:nvPr/>
        </p:nvSpPr>
        <p:spPr>
          <a:xfrm>
            <a:off x="6523630" y="1503587"/>
            <a:ext cx="3766781" cy="461665"/>
          </a:xfrm>
          <a:prstGeom prst="rect">
            <a:avLst/>
          </a:prstGeom>
          <a:noFill/>
        </p:spPr>
        <p:txBody>
          <a:bodyPr wrap="square" rtlCol="0">
            <a:spAutoFit/>
          </a:bodyPr>
          <a:lstStyle/>
          <a:p>
            <a:r>
              <a:rPr lang="en-US" sz="2400" dirty="0"/>
              <a:t>main security threat</a:t>
            </a:r>
          </a:p>
        </p:txBody>
      </p:sp>
      <p:sp>
        <p:nvSpPr>
          <p:cNvPr id="13" name="TextBox 12">
            <a:extLst>
              <a:ext uri="{FF2B5EF4-FFF2-40B4-BE49-F238E27FC236}">
                <a16:creationId xmlns:a16="http://schemas.microsoft.com/office/drawing/2014/main" id="{2A8238D0-00CB-457B-BF95-32B1331EC07C}"/>
              </a:ext>
            </a:extLst>
          </p:cNvPr>
          <p:cNvSpPr txBox="1"/>
          <p:nvPr/>
        </p:nvSpPr>
        <p:spPr>
          <a:xfrm>
            <a:off x="696034" y="2023895"/>
            <a:ext cx="4135272" cy="461665"/>
          </a:xfrm>
          <a:prstGeom prst="rect">
            <a:avLst/>
          </a:prstGeom>
          <a:noFill/>
        </p:spPr>
        <p:txBody>
          <a:bodyPr wrap="square" rtlCol="0">
            <a:spAutoFit/>
          </a:bodyPr>
          <a:lstStyle/>
          <a:p>
            <a:pPr algn="r"/>
            <a:r>
              <a:rPr lang="en-US" sz="2400" dirty="0"/>
              <a:t>social engineering</a:t>
            </a:r>
          </a:p>
        </p:txBody>
      </p:sp>
      <p:sp>
        <p:nvSpPr>
          <p:cNvPr id="16" name="TextBox 15">
            <a:extLst>
              <a:ext uri="{FF2B5EF4-FFF2-40B4-BE49-F238E27FC236}">
                <a16:creationId xmlns:a16="http://schemas.microsoft.com/office/drawing/2014/main" id="{9BB7DD89-5B97-48E7-8CB7-83CF9158A869}"/>
              </a:ext>
            </a:extLst>
          </p:cNvPr>
          <p:cNvSpPr txBox="1"/>
          <p:nvPr/>
        </p:nvSpPr>
        <p:spPr>
          <a:xfrm>
            <a:off x="6523630" y="2026144"/>
            <a:ext cx="4026089" cy="461665"/>
          </a:xfrm>
          <a:prstGeom prst="rect">
            <a:avLst/>
          </a:prstGeom>
          <a:noFill/>
        </p:spPr>
        <p:txBody>
          <a:bodyPr wrap="square" rtlCol="0">
            <a:spAutoFit/>
          </a:bodyPr>
          <a:lstStyle/>
          <a:p>
            <a:r>
              <a:rPr lang="en-US" sz="2400" dirty="0"/>
              <a:t>main data breach threat</a:t>
            </a:r>
          </a:p>
        </p:txBody>
      </p:sp>
      <p:sp>
        <p:nvSpPr>
          <p:cNvPr id="14" name="TextBox 13">
            <a:extLst>
              <a:ext uri="{FF2B5EF4-FFF2-40B4-BE49-F238E27FC236}">
                <a16:creationId xmlns:a16="http://schemas.microsoft.com/office/drawing/2014/main" id="{CF841FE0-7905-4FDE-A435-10F228939DC5}"/>
              </a:ext>
            </a:extLst>
          </p:cNvPr>
          <p:cNvSpPr txBox="1"/>
          <p:nvPr/>
        </p:nvSpPr>
        <p:spPr>
          <a:xfrm>
            <a:off x="709683" y="2519241"/>
            <a:ext cx="4135272" cy="461665"/>
          </a:xfrm>
          <a:prstGeom prst="rect">
            <a:avLst/>
          </a:prstGeom>
          <a:noFill/>
        </p:spPr>
        <p:txBody>
          <a:bodyPr wrap="square" rtlCol="0">
            <a:spAutoFit/>
          </a:bodyPr>
          <a:lstStyle/>
          <a:p>
            <a:pPr algn="r"/>
            <a:r>
              <a:rPr lang="en-US" sz="2400" dirty="0"/>
              <a:t>over-the-shoulder attacks</a:t>
            </a:r>
          </a:p>
        </p:txBody>
      </p:sp>
      <p:sp>
        <p:nvSpPr>
          <p:cNvPr id="17" name="TextBox 16">
            <a:extLst>
              <a:ext uri="{FF2B5EF4-FFF2-40B4-BE49-F238E27FC236}">
                <a16:creationId xmlns:a16="http://schemas.microsoft.com/office/drawing/2014/main" id="{32EAC10C-5B0C-4C43-B5D0-466D9D5D1EF1}"/>
              </a:ext>
            </a:extLst>
          </p:cNvPr>
          <p:cNvSpPr txBox="1"/>
          <p:nvPr/>
        </p:nvSpPr>
        <p:spPr>
          <a:xfrm>
            <a:off x="6528179" y="2519241"/>
            <a:ext cx="4026089" cy="461665"/>
          </a:xfrm>
          <a:prstGeom prst="rect">
            <a:avLst/>
          </a:prstGeom>
          <a:noFill/>
        </p:spPr>
        <p:txBody>
          <a:bodyPr wrap="square" rtlCol="0">
            <a:spAutoFit/>
          </a:bodyPr>
          <a:lstStyle/>
          <a:p>
            <a:r>
              <a:rPr lang="en-US" sz="2400" dirty="0"/>
              <a:t>no reliable statistics</a:t>
            </a:r>
          </a:p>
        </p:txBody>
      </p:sp>
      <p:pic>
        <p:nvPicPr>
          <p:cNvPr id="4" name="Picture 3" descr="4 panel comic Grantland, Panel 1 a, woman says, &quot;With so much customer data on your laptop, I hope you kept it safe.&quot; and man replies, &quot;It was with me all of the time.&quot; Panel 2 man says &quot;at airport security&quot; nand shows man holding computer going through Xray scanner. Panel 3, man says &quot;In the hotel last ni&quot; but woman interrupts and says &quot;Wait a minute! How did it get all wet?&quot; Panel 4 man responds &quot;Must have been the shower I took this morning&quot; with picture of him holding computer in the shower.">
            <a:extLst>
              <a:ext uri="{FF2B5EF4-FFF2-40B4-BE49-F238E27FC236}">
                <a16:creationId xmlns:a16="http://schemas.microsoft.com/office/drawing/2014/main" id="{F46466F1-696B-45F8-9B69-56733B81A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457" y="3573807"/>
            <a:ext cx="7914021" cy="2527860"/>
          </a:xfrm>
          <a:prstGeom prst="rect">
            <a:avLst/>
          </a:prstGeom>
        </p:spPr>
      </p:pic>
      <p:cxnSp>
        <p:nvCxnSpPr>
          <p:cNvPr id="10" name="Straight Arrow Connector 9">
            <a:extLst>
              <a:ext uri="{FF2B5EF4-FFF2-40B4-BE49-F238E27FC236}">
                <a16:creationId xmlns:a16="http://schemas.microsoft.com/office/drawing/2014/main" id="{8D642D0F-13EF-422C-A73A-74566A492E59}"/>
              </a:ext>
              <a:ext uri="{C183D7F6-B498-43B3-948B-1728B52AA6E4}">
                <adec:decorative xmlns:adec="http://schemas.microsoft.com/office/drawing/2017/decorative" val="1"/>
              </a:ext>
            </a:extLst>
          </p:cNvPr>
          <p:cNvCxnSpPr>
            <a:cxnSpLocks/>
          </p:cNvCxnSpPr>
          <p:nvPr/>
        </p:nvCxnSpPr>
        <p:spPr>
          <a:xfrm>
            <a:off x="5036023" y="1739652"/>
            <a:ext cx="1282891" cy="14827"/>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4275BAE0-2836-4881-A2B7-83C34D809619}"/>
              </a:ext>
              <a:ext uri="{C183D7F6-B498-43B3-948B-1728B52AA6E4}">
                <adec:decorative xmlns:adec="http://schemas.microsoft.com/office/drawing/2017/decorative" val="1"/>
              </a:ext>
            </a:extLst>
          </p:cNvPr>
          <p:cNvCxnSpPr/>
          <p:nvPr/>
        </p:nvCxnSpPr>
        <p:spPr>
          <a:xfrm>
            <a:off x="5036023" y="2237449"/>
            <a:ext cx="1282891" cy="14827"/>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B450D800-F188-4C34-937D-931D5071D4A4}"/>
              </a:ext>
              <a:ext uri="{C183D7F6-B498-43B3-948B-1728B52AA6E4}">
                <adec:decorative xmlns:adec="http://schemas.microsoft.com/office/drawing/2017/decorative" val="1"/>
              </a:ext>
            </a:extLst>
          </p:cNvPr>
          <p:cNvCxnSpPr/>
          <p:nvPr/>
        </p:nvCxnSpPr>
        <p:spPr>
          <a:xfrm>
            <a:off x="5022374" y="2767446"/>
            <a:ext cx="1282891" cy="14827"/>
          </a:xfrm>
          <a:prstGeom prst="straightConnector1">
            <a:avLst/>
          </a:prstGeom>
          <a:ln w="76200">
            <a:prstDash val="sysDot"/>
            <a:headEnd type="none" w="med" len="med"/>
            <a:tailEnd type="none" w="med" len="med"/>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390631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2559-3868-4147-A071-181DCE6A3D7F}"/>
              </a:ext>
            </a:extLst>
          </p:cNvPr>
          <p:cNvSpPr>
            <a:spLocks noGrp="1"/>
          </p:cNvSpPr>
          <p:nvPr>
            <p:ph type="title"/>
          </p:nvPr>
        </p:nvSpPr>
        <p:spPr/>
        <p:txBody>
          <a:bodyPr/>
          <a:lstStyle/>
          <a:p>
            <a:r>
              <a:rPr lang="en-US" dirty="0"/>
              <a:t>Implement real security</a:t>
            </a:r>
          </a:p>
        </p:txBody>
      </p:sp>
      <p:sp>
        <p:nvSpPr>
          <p:cNvPr id="3" name="Content Placeholder 2">
            <a:extLst>
              <a:ext uri="{FF2B5EF4-FFF2-40B4-BE49-F238E27FC236}">
                <a16:creationId xmlns:a16="http://schemas.microsoft.com/office/drawing/2014/main" id="{EB36E7F0-1146-424E-AF41-BCD0E929F195}"/>
              </a:ext>
            </a:extLst>
          </p:cNvPr>
          <p:cNvSpPr>
            <a:spLocks noGrp="1"/>
          </p:cNvSpPr>
          <p:nvPr>
            <p:ph idx="1"/>
          </p:nvPr>
        </p:nvSpPr>
        <p:spPr>
          <a:xfrm>
            <a:off x="446315" y="1463040"/>
            <a:ext cx="8681643" cy="4770098"/>
          </a:xfrm>
        </p:spPr>
        <p:txBody>
          <a:bodyPr/>
          <a:lstStyle/>
          <a:p>
            <a:pPr marL="0" indent="0">
              <a:lnSpc>
                <a:spcPct val="125000"/>
              </a:lnSpc>
              <a:buNone/>
            </a:pPr>
            <a:r>
              <a:rPr lang="en-US" sz="2400" dirty="0"/>
              <a:t>Other, better techniques for security should be used (and some are legally required): </a:t>
            </a:r>
          </a:p>
          <a:p>
            <a:pPr marL="365760" indent="-365760">
              <a:lnSpc>
                <a:spcPct val="125000"/>
              </a:lnSpc>
              <a:buFont typeface="Wingdings" panose="05000000000000000000" pitchFamily="2" charset="2"/>
              <a:buChar char="ü"/>
            </a:pPr>
            <a:r>
              <a:rPr lang="en-US" sz="2400" dirty="0"/>
              <a:t>2FA and/or biometrics</a:t>
            </a:r>
          </a:p>
          <a:p>
            <a:pPr marL="365760" indent="-365760">
              <a:lnSpc>
                <a:spcPct val="125000"/>
              </a:lnSpc>
              <a:buFont typeface="Wingdings" panose="05000000000000000000" pitchFamily="2" charset="2"/>
              <a:buChar char="ü"/>
            </a:pPr>
            <a:r>
              <a:rPr lang="en-US" sz="2400" dirty="0"/>
              <a:t>Proper encryption of data (which doesn’t affect character masking for *users* and is legally required)</a:t>
            </a:r>
          </a:p>
          <a:p>
            <a:pPr marL="365760" indent="-365760">
              <a:lnSpc>
                <a:spcPct val="125000"/>
              </a:lnSpc>
              <a:buFont typeface="Wingdings" panose="05000000000000000000" pitchFamily="2" charset="2"/>
              <a:buChar char="ü"/>
            </a:pPr>
            <a:r>
              <a:rPr lang="en-US" sz="2400" dirty="0"/>
              <a:t>Education and training for employees that use/deal with sensitive information of customers/clients as part of their job</a:t>
            </a:r>
          </a:p>
        </p:txBody>
      </p:sp>
    </p:spTree>
    <p:extLst>
      <p:ext uri="{BB962C8B-B14F-4D97-AF65-F5344CB8AC3E}">
        <p14:creationId xmlns:p14="http://schemas.microsoft.com/office/powerpoint/2010/main" val="1910549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30BD5-53EB-4913-B96F-C66CDB2A41EF}"/>
              </a:ext>
            </a:extLst>
          </p:cNvPr>
          <p:cNvSpPr>
            <a:spLocks noGrp="1"/>
          </p:cNvSpPr>
          <p:nvPr>
            <p:ph type="title"/>
          </p:nvPr>
        </p:nvSpPr>
        <p:spPr/>
        <p:txBody>
          <a:bodyPr/>
          <a:lstStyle/>
          <a:p>
            <a:r>
              <a:rPr lang="en-US" b="1" dirty="0"/>
              <a:t>Should certain fields even be masked?</a:t>
            </a:r>
            <a:endParaRPr lang="en-US" dirty="0"/>
          </a:p>
        </p:txBody>
      </p:sp>
      <p:sp>
        <p:nvSpPr>
          <p:cNvPr id="3" name="Content Placeholder 2">
            <a:extLst>
              <a:ext uri="{FF2B5EF4-FFF2-40B4-BE49-F238E27FC236}">
                <a16:creationId xmlns:a16="http://schemas.microsoft.com/office/drawing/2014/main" id="{800D6C74-222B-47E2-83B3-150C6C91752E}"/>
              </a:ext>
            </a:extLst>
          </p:cNvPr>
          <p:cNvSpPr>
            <a:spLocks noGrp="1"/>
          </p:cNvSpPr>
          <p:nvPr>
            <p:ph idx="1"/>
          </p:nvPr>
        </p:nvSpPr>
        <p:spPr>
          <a:xfrm>
            <a:off x="446315" y="1463040"/>
            <a:ext cx="10959622" cy="4770098"/>
          </a:xfrm>
        </p:spPr>
        <p:txBody>
          <a:bodyPr/>
          <a:lstStyle/>
          <a:p>
            <a:pPr marL="231775" indent="-231775">
              <a:lnSpc>
                <a:spcPct val="125000"/>
              </a:lnSpc>
              <a:buFont typeface="Arial" panose="020B0604020202020204" pitchFamily="34" charset="0"/>
              <a:buChar char="•"/>
            </a:pPr>
            <a:r>
              <a:rPr lang="en-US" sz="2400" dirty="0"/>
              <a:t>Most people have poor password hygiene, and create weak passwords, reuse passwords, and rarely or never change those passwords.</a:t>
            </a:r>
          </a:p>
          <a:p>
            <a:pPr marL="231775" indent="-231775">
              <a:lnSpc>
                <a:spcPct val="125000"/>
              </a:lnSpc>
            </a:pPr>
            <a:r>
              <a:rPr lang="en-US" sz="2400" dirty="0"/>
              <a:t>However, user choice is key. What about screen magnification users who don’t want a giant example of their SSN out there, or those who are blind and might not be able to tell an over-the-shoulder attack?</a:t>
            </a:r>
          </a:p>
          <a:p>
            <a:pPr marL="231775" indent="-231775">
              <a:lnSpc>
                <a:spcPct val="125000"/>
              </a:lnSpc>
              <a:buFont typeface="Arial" panose="020B0604020202020204" pitchFamily="34" charset="0"/>
              <a:buChar char="•"/>
            </a:pPr>
            <a:r>
              <a:rPr lang="en-US" sz="2400" dirty="0"/>
              <a:t>2FA is an excellent way to improve security, since passwords shouldn’t be the end-all-be-all</a:t>
            </a:r>
          </a:p>
        </p:txBody>
      </p:sp>
    </p:spTree>
    <p:extLst>
      <p:ext uri="{BB962C8B-B14F-4D97-AF65-F5344CB8AC3E}">
        <p14:creationId xmlns:p14="http://schemas.microsoft.com/office/powerpoint/2010/main" val="1289279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2559-3868-4147-A071-181DCE6A3D7F}"/>
              </a:ext>
            </a:extLst>
          </p:cNvPr>
          <p:cNvSpPr>
            <a:spLocks noGrp="1"/>
          </p:cNvSpPr>
          <p:nvPr>
            <p:ph type="title"/>
          </p:nvPr>
        </p:nvSpPr>
        <p:spPr>
          <a:xfrm>
            <a:off x="446314" y="500215"/>
            <a:ext cx="11174186" cy="590931"/>
          </a:xfrm>
        </p:spPr>
        <p:txBody>
          <a:bodyPr wrap="square" anchor="ctr">
            <a:normAutofit/>
          </a:bodyPr>
          <a:lstStyle/>
          <a:p>
            <a:r>
              <a:rPr lang="en-US" dirty="0"/>
              <a:t>Education is the best defense for users</a:t>
            </a:r>
          </a:p>
        </p:txBody>
      </p:sp>
      <p:pic>
        <p:nvPicPr>
          <p:cNvPr id="4" name="Picture 3" descr="Man and woman looking at each other. Man is picking his toes and says &quot;Sorry about the odor. I have my passwords tattooed between my toes.&quot;">
            <a:extLst>
              <a:ext uri="{FF2B5EF4-FFF2-40B4-BE49-F238E27FC236}">
                <a16:creationId xmlns:a16="http://schemas.microsoft.com/office/drawing/2014/main" id="{7F823668-16F5-442E-BF87-6351F9D7D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941012"/>
            <a:ext cx="5306787" cy="4120564"/>
          </a:xfrm>
          <a:prstGeom prst="rect">
            <a:avLst/>
          </a:prstGeom>
          <a:noFill/>
        </p:spPr>
      </p:pic>
      <p:sp>
        <p:nvSpPr>
          <p:cNvPr id="14" name="Content Placeholder 3">
            <a:extLst>
              <a:ext uri="{FF2B5EF4-FFF2-40B4-BE49-F238E27FC236}">
                <a16:creationId xmlns:a16="http://schemas.microsoft.com/office/drawing/2014/main" id="{5610C508-C364-47FA-A505-35D54B697DCB}"/>
              </a:ext>
            </a:extLst>
          </p:cNvPr>
          <p:cNvSpPr>
            <a:spLocks noGrp="1"/>
          </p:cNvSpPr>
          <p:nvPr>
            <p:ph sz="half" idx="2"/>
          </p:nvPr>
        </p:nvSpPr>
        <p:spPr>
          <a:xfrm>
            <a:off x="6096000" y="1825625"/>
            <a:ext cx="5524500" cy="4351338"/>
          </a:xfrm>
        </p:spPr>
        <p:txBody>
          <a:bodyPr>
            <a:normAutofit lnSpcReduction="10000"/>
          </a:bodyPr>
          <a:lstStyle/>
          <a:p>
            <a:pPr marL="228600" indent="-228600">
              <a:lnSpc>
                <a:spcPct val="125000"/>
              </a:lnSpc>
              <a:buFont typeface="Wingdings" panose="05000000000000000000" pitchFamily="2" charset="2"/>
              <a:buChar char="§"/>
            </a:pPr>
            <a:r>
              <a:rPr lang="en-US" sz="2400" dirty="0"/>
              <a:t>People are using weak passwords or reuse them</a:t>
            </a:r>
          </a:p>
          <a:p>
            <a:pPr marL="228600" indent="-228600">
              <a:lnSpc>
                <a:spcPct val="125000"/>
              </a:lnSpc>
              <a:buFont typeface="Wingdings" panose="05000000000000000000" pitchFamily="2" charset="2"/>
              <a:buChar char="§"/>
            </a:pPr>
            <a:r>
              <a:rPr lang="en-US" sz="2400" dirty="0"/>
              <a:t>Privacy filters for public places – </a:t>
            </a:r>
            <a:br>
              <a:rPr lang="en-US" sz="2400" dirty="0"/>
            </a:br>
            <a:r>
              <a:rPr lang="en-US" sz="2400" dirty="0"/>
              <a:t>or just don’t do stuff on public internet!</a:t>
            </a:r>
          </a:p>
          <a:p>
            <a:pPr marL="228600" indent="-228600">
              <a:lnSpc>
                <a:spcPct val="125000"/>
              </a:lnSpc>
              <a:buFont typeface="Wingdings" panose="05000000000000000000" pitchFamily="2" charset="2"/>
              <a:buChar char="§"/>
            </a:pPr>
            <a:r>
              <a:rPr lang="en-US" sz="2400" dirty="0"/>
              <a:t>Proper firewalls/virus protection</a:t>
            </a:r>
          </a:p>
          <a:p>
            <a:pPr marL="228600" indent="-228600">
              <a:lnSpc>
                <a:spcPct val="125000"/>
              </a:lnSpc>
              <a:buFont typeface="Wingdings" panose="05000000000000000000" pitchFamily="2" charset="2"/>
              <a:buChar char="§"/>
            </a:pPr>
            <a:r>
              <a:rPr lang="en-US" sz="2400" dirty="0"/>
              <a:t>Understand phishing and other security risks to avoid like keylogging software, etc.</a:t>
            </a:r>
          </a:p>
        </p:txBody>
      </p:sp>
    </p:spTree>
    <p:extLst>
      <p:ext uri="{BB962C8B-B14F-4D97-AF65-F5344CB8AC3E}">
        <p14:creationId xmlns:p14="http://schemas.microsoft.com/office/powerpoint/2010/main" val="16099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D8694222-4D81-4A9A-93A2-23C89102F234}"/>
              </a:ext>
            </a:extLst>
          </p:cNvPr>
          <p:cNvSpPr>
            <a:spLocks noGrp="1"/>
          </p:cNvSpPr>
          <p:nvPr>
            <p:ph type="title"/>
          </p:nvPr>
        </p:nvSpPr>
        <p:spPr>
          <a:xfrm>
            <a:off x="696686" y="1554480"/>
            <a:ext cx="9666514" cy="1316735"/>
          </a:xfrm>
        </p:spPr>
        <p:txBody>
          <a:bodyPr wrap="square" anchor="t">
            <a:noAutofit/>
          </a:bodyPr>
          <a:lstStyle/>
          <a:p>
            <a:r>
              <a:rPr lang="en-US" dirty="0"/>
              <a:t>How does character masking affect accessibility?</a:t>
            </a:r>
          </a:p>
        </p:txBody>
      </p:sp>
      <p:pic>
        <p:nvPicPr>
          <p:cNvPr id="7" name="Picture Placeholder 8">
            <a:extLst>
              <a:ext uri="{FF2B5EF4-FFF2-40B4-BE49-F238E27FC236}">
                <a16:creationId xmlns:a16="http://schemas.microsoft.com/office/drawing/2014/main" id="{CD8C0A68-8B7F-43A7-B7D6-8E66CFF0E44B}"/>
              </a:ext>
              <a:ext uri="{C183D7F6-B498-43B3-948B-1728B52AA6E4}">
                <adec:decorative xmlns:adec="http://schemas.microsoft.com/office/drawing/2017/decorative" val="1"/>
              </a:ext>
            </a:extLst>
          </p:cNvPr>
          <p:cNvPicPr>
            <a:picLocks noChangeAspect="1"/>
          </p:cNvPicPr>
          <p:nvPr/>
        </p:nvPicPr>
        <p:blipFill rotWithShape="1">
          <a:blip r:embed="rId3"/>
          <a:srcRect t="51564" b="13536"/>
          <a:stretch/>
        </p:blipFill>
        <p:spPr>
          <a:xfrm>
            <a:off x="123992" y="4590288"/>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noFill/>
          <a:scene3d>
            <a:camera prst="orthographicFront">
              <a:rot lat="0" lon="21599994" rev="0"/>
            </a:camera>
            <a:lightRig rig="threePt" dir="t"/>
          </a:scene3d>
        </p:spPr>
      </p:pic>
    </p:spTree>
    <p:extLst>
      <p:ext uri="{BB962C8B-B14F-4D97-AF65-F5344CB8AC3E}">
        <p14:creationId xmlns:p14="http://schemas.microsoft.com/office/powerpoint/2010/main" val="2316060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E6DB-C9C5-4823-97D8-CD24A26CE284}"/>
              </a:ext>
            </a:extLst>
          </p:cNvPr>
          <p:cNvSpPr>
            <a:spLocks noGrp="1"/>
          </p:cNvSpPr>
          <p:nvPr>
            <p:ph type="title"/>
          </p:nvPr>
        </p:nvSpPr>
        <p:spPr/>
        <p:txBody>
          <a:bodyPr wrap="square" anchor="ctr">
            <a:normAutofit/>
          </a:bodyPr>
          <a:lstStyle/>
          <a:p>
            <a:r>
              <a:rPr lang="en-US" sz="3300" dirty="0"/>
              <a:t>Three masking patterns in the wild</a:t>
            </a:r>
          </a:p>
        </p:txBody>
      </p:sp>
      <p:graphicFrame>
        <p:nvGraphicFramePr>
          <p:cNvPr id="5" name="Content Placeholder 2">
            <a:extLst>
              <a:ext uri="{FF2B5EF4-FFF2-40B4-BE49-F238E27FC236}">
                <a16:creationId xmlns:a16="http://schemas.microsoft.com/office/drawing/2014/main" id="{9F9DBA4C-A92E-44C3-A674-BD42434167CC}"/>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053783246"/>
              </p:ext>
            </p:extLst>
          </p:nvPr>
        </p:nvGraphicFramePr>
        <p:xfrm>
          <a:off x="446088" y="1463675"/>
          <a:ext cx="8031162" cy="4768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1704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96266C-D648-4793-AC40-1A234096D075}"/>
              </a:ext>
            </a:extLst>
          </p:cNvPr>
          <p:cNvSpPr>
            <a:spLocks noGrp="1"/>
          </p:cNvSpPr>
          <p:nvPr>
            <p:ph type="title"/>
          </p:nvPr>
        </p:nvSpPr>
        <p:spPr/>
        <p:txBody>
          <a:bodyPr/>
          <a:lstStyle/>
          <a:p>
            <a:r>
              <a:rPr lang="en-US" dirty="0"/>
              <a:t>The Presenters</a:t>
            </a:r>
          </a:p>
        </p:txBody>
      </p:sp>
      <p:pic>
        <p:nvPicPr>
          <p:cNvPr id="9" name="Picture 8" descr="Tori Clark">
            <a:extLst>
              <a:ext uri="{FF2B5EF4-FFF2-40B4-BE49-F238E27FC236}">
                <a16:creationId xmlns:a16="http://schemas.microsoft.com/office/drawing/2014/main" id="{23DC72B9-C85E-4C51-AA52-8AA15F1CF05A}"/>
              </a:ext>
            </a:extLst>
          </p:cNvPr>
          <p:cNvPicPr>
            <a:picLocks noChangeAspect="1"/>
          </p:cNvPicPr>
          <p:nvPr/>
        </p:nvPicPr>
        <p:blipFill rotWithShape="1">
          <a:blip r:embed="rId3"/>
          <a:srcRect l="26414" r="4626"/>
          <a:stretch/>
        </p:blipFill>
        <p:spPr>
          <a:xfrm>
            <a:off x="446313" y="1612337"/>
            <a:ext cx="3634619" cy="4476320"/>
          </a:xfrm>
          <a:prstGeom prst="rect">
            <a:avLst/>
          </a:prstGeom>
        </p:spPr>
      </p:pic>
      <p:sp>
        <p:nvSpPr>
          <p:cNvPr id="22" name="TextBox 21">
            <a:extLst>
              <a:ext uri="{FF2B5EF4-FFF2-40B4-BE49-F238E27FC236}">
                <a16:creationId xmlns:a16="http://schemas.microsoft.com/office/drawing/2014/main" id="{8C2F5C7A-4792-4FB9-AF36-FE65A5C69CA4}"/>
              </a:ext>
            </a:extLst>
          </p:cNvPr>
          <p:cNvSpPr txBox="1"/>
          <p:nvPr/>
        </p:nvSpPr>
        <p:spPr>
          <a:xfrm>
            <a:off x="5778531" y="2706276"/>
            <a:ext cx="1667991" cy="830997"/>
          </a:xfrm>
          <a:prstGeom prst="rect">
            <a:avLst/>
          </a:prstGeom>
          <a:noFill/>
        </p:spPr>
        <p:txBody>
          <a:bodyPr wrap="square" rtlCol="0">
            <a:spAutoFit/>
          </a:bodyPr>
          <a:lstStyle/>
          <a:p>
            <a:r>
              <a:rPr lang="en-US" sz="2400" b="1" dirty="0"/>
              <a:t>Tori </a:t>
            </a:r>
          </a:p>
          <a:p>
            <a:r>
              <a:rPr lang="en-US" sz="2400" b="1" dirty="0"/>
              <a:t>Clark</a:t>
            </a:r>
          </a:p>
        </p:txBody>
      </p:sp>
      <p:pic>
        <p:nvPicPr>
          <p:cNvPr id="7" name="Picture 6" descr="Richard Steinberg">
            <a:extLst>
              <a:ext uri="{FF2B5EF4-FFF2-40B4-BE49-F238E27FC236}">
                <a16:creationId xmlns:a16="http://schemas.microsoft.com/office/drawing/2014/main" id="{C9D63108-8311-47CC-9B0C-ABA1391EAA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0879" y="1612337"/>
            <a:ext cx="3634619" cy="4476320"/>
          </a:xfrm>
          <a:prstGeom prst="rect">
            <a:avLst/>
          </a:prstGeom>
        </p:spPr>
      </p:pic>
      <p:sp>
        <p:nvSpPr>
          <p:cNvPr id="23" name="TextBox 22">
            <a:extLst>
              <a:ext uri="{FF2B5EF4-FFF2-40B4-BE49-F238E27FC236}">
                <a16:creationId xmlns:a16="http://schemas.microsoft.com/office/drawing/2014/main" id="{9E91F6F4-3FF2-46EB-85C7-186ADE3DD368}"/>
              </a:ext>
            </a:extLst>
          </p:cNvPr>
          <p:cNvSpPr txBox="1"/>
          <p:nvPr/>
        </p:nvSpPr>
        <p:spPr>
          <a:xfrm>
            <a:off x="4342673" y="4827062"/>
            <a:ext cx="1667991" cy="830997"/>
          </a:xfrm>
          <a:prstGeom prst="rect">
            <a:avLst/>
          </a:prstGeom>
          <a:noFill/>
        </p:spPr>
        <p:txBody>
          <a:bodyPr wrap="square" rtlCol="0">
            <a:spAutoFit/>
          </a:bodyPr>
          <a:lstStyle/>
          <a:p>
            <a:r>
              <a:rPr lang="en-US" sz="2400" b="1" dirty="0"/>
              <a:t>Richard Steinberg</a:t>
            </a:r>
          </a:p>
        </p:txBody>
      </p:sp>
      <p:cxnSp>
        <p:nvCxnSpPr>
          <p:cNvPr id="11" name="Connector: Curved 10">
            <a:extLst>
              <a:ext uri="{FF2B5EF4-FFF2-40B4-BE49-F238E27FC236}">
                <a16:creationId xmlns:a16="http://schemas.microsoft.com/office/drawing/2014/main" id="{B236CA77-A385-423C-A24C-30B0FD6F03DC}"/>
              </a:ext>
              <a:ext uri="{C183D7F6-B498-43B3-948B-1728B52AA6E4}">
                <adec:decorative xmlns:adec="http://schemas.microsoft.com/office/drawing/2017/decorative" val="1"/>
              </a:ext>
            </a:extLst>
          </p:cNvPr>
          <p:cNvCxnSpPr>
            <a:cxnSpLocks/>
          </p:cNvCxnSpPr>
          <p:nvPr/>
        </p:nvCxnSpPr>
        <p:spPr>
          <a:xfrm rot="10800000">
            <a:off x="4203760" y="2042164"/>
            <a:ext cx="1449521" cy="1079610"/>
          </a:xfrm>
          <a:prstGeom prst="curvedConnector3">
            <a:avLst>
              <a:gd name="adj1" fmla="val 50000"/>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7" name="Connector: Curved 16">
            <a:extLst>
              <a:ext uri="{FF2B5EF4-FFF2-40B4-BE49-F238E27FC236}">
                <a16:creationId xmlns:a16="http://schemas.microsoft.com/office/drawing/2014/main" id="{55B7C12C-F066-42CC-917D-1BE30BADE6D7}"/>
              </a:ext>
              <a:ext uri="{C183D7F6-B498-43B3-948B-1728B52AA6E4}">
                <adec:decorative xmlns:adec="http://schemas.microsoft.com/office/drawing/2017/decorative" val="1"/>
              </a:ext>
            </a:extLst>
          </p:cNvPr>
          <p:cNvCxnSpPr>
            <a:cxnSpLocks/>
          </p:cNvCxnSpPr>
          <p:nvPr/>
        </p:nvCxnSpPr>
        <p:spPr>
          <a:xfrm flipV="1">
            <a:off x="6018167" y="4206240"/>
            <a:ext cx="1188721" cy="1036321"/>
          </a:xfrm>
          <a:prstGeom prst="curvedConnector3">
            <a:avLst>
              <a:gd name="adj1" fmla="val 50000"/>
            </a:avLst>
          </a:prstGeom>
          <a:ln w="76200">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913623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2559-3868-4147-A071-181DCE6A3D7F}"/>
              </a:ext>
            </a:extLst>
          </p:cNvPr>
          <p:cNvSpPr>
            <a:spLocks noGrp="1"/>
          </p:cNvSpPr>
          <p:nvPr>
            <p:ph type="title"/>
          </p:nvPr>
        </p:nvSpPr>
        <p:spPr/>
        <p:txBody>
          <a:bodyPr/>
          <a:lstStyle/>
          <a:p>
            <a:r>
              <a:rPr lang="en-US" dirty="0"/>
              <a:t>Pattern 1: No ability to unmask</a:t>
            </a:r>
          </a:p>
        </p:txBody>
      </p:sp>
      <p:pic>
        <p:nvPicPr>
          <p:cNvPr id="4" name="Picture 3" descr="BBVA Prepaid VISA showing masked password and SSN">
            <a:extLst>
              <a:ext uri="{FF2B5EF4-FFF2-40B4-BE49-F238E27FC236}">
                <a16:creationId xmlns:a16="http://schemas.microsoft.com/office/drawing/2014/main" id="{DBD64E25-6658-4E20-9C10-29E857FDE8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974" y="1414146"/>
            <a:ext cx="8820783" cy="4489349"/>
          </a:xfrm>
          <a:prstGeom prst="rect">
            <a:avLst/>
          </a:prstGeom>
        </p:spPr>
      </p:pic>
    </p:spTree>
    <p:extLst>
      <p:ext uri="{BB962C8B-B14F-4D97-AF65-F5344CB8AC3E}">
        <p14:creationId xmlns:p14="http://schemas.microsoft.com/office/powerpoint/2010/main" val="3266289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2559-3868-4147-A071-181DCE6A3D7F}"/>
              </a:ext>
            </a:extLst>
          </p:cNvPr>
          <p:cNvSpPr>
            <a:spLocks noGrp="1"/>
          </p:cNvSpPr>
          <p:nvPr>
            <p:ph type="title"/>
          </p:nvPr>
        </p:nvSpPr>
        <p:spPr/>
        <p:txBody>
          <a:bodyPr/>
          <a:lstStyle/>
          <a:p>
            <a:r>
              <a:rPr lang="en-US" dirty="0"/>
              <a:t>Pattern 2: Unmasked on focus</a:t>
            </a:r>
          </a:p>
        </p:txBody>
      </p:sp>
      <p:pic>
        <p:nvPicPr>
          <p:cNvPr id="4" name="Picture 3" descr="animation showing typing on social security number input field and as long as field is in focus, characters are unmasked. When focus goes away from field, all but the last four digitals are masked">
            <a:extLst>
              <a:ext uri="{FF2B5EF4-FFF2-40B4-BE49-F238E27FC236}">
                <a16:creationId xmlns:a16="http://schemas.microsoft.com/office/drawing/2014/main" id="{95E8BD76-C409-4213-B13C-3A464D33B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4" y="1892346"/>
            <a:ext cx="11243807" cy="3073307"/>
          </a:xfrm>
          <a:prstGeom prst="rect">
            <a:avLst/>
          </a:prstGeom>
        </p:spPr>
      </p:pic>
    </p:spTree>
    <p:extLst>
      <p:ext uri="{BB962C8B-B14F-4D97-AF65-F5344CB8AC3E}">
        <p14:creationId xmlns:p14="http://schemas.microsoft.com/office/powerpoint/2010/main" val="1313260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2559-3868-4147-A071-181DCE6A3D7F}"/>
              </a:ext>
            </a:extLst>
          </p:cNvPr>
          <p:cNvSpPr>
            <a:spLocks noGrp="1"/>
          </p:cNvSpPr>
          <p:nvPr>
            <p:ph type="title"/>
          </p:nvPr>
        </p:nvSpPr>
        <p:spPr/>
        <p:txBody>
          <a:bodyPr/>
          <a:lstStyle/>
          <a:p>
            <a:r>
              <a:rPr lang="en-US" dirty="0"/>
              <a:t>Pattern 3: Show-hide functionality</a:t>
            </a:r>
          </a:p>
        </p:txBody>
      </p:sp>
      <p:pic>
        <p:nvPicPr>
          <p:cNvPr id="4" name="Picture 3" descr="For with fields for email address, date of birth, Account number or SSN, and Confirm Account  number or SSN, Confirm Account  number or SSN fields have an eyeball icon for show/hide field.">
            <a:extLst>
              <a:ext uri="{FF2B5EF4-FFF2-40B4-BE49-F238E27FC236}">
                <a16:creationId xmlns:a16="http://schemas.microsoft.com/office/drawing/2014/main" id="{659BD89A-BD37-47D6-B7CF-8F16925692EA}"/>
              </a:ext>
            </a:extLst>
          </p:cNvPr>
          <p:cNvPicPr>
            <a:picLocks noChangeAspect="1"/>
          </p:cNvPicPr>
          <p:nvPr/>
        </p:nvPicPr>
        <p:blipFill>
          <a:blip r:embed="rId2"/>
          <a:stretch>
            <a:fillRect/>
          </a:stretch>
        </p:blipFill>
        <p:spPr>
          <a:xfrm>
            <a:off x="446314" y="1331623"/>
            <a:ext cx="6992305" cy="4860630"/>
          </a:xfrm>
          <a:prstGeom prst="rect">
            <a:avLst/>
          </a:prstGeom>
        </p:spPr>
      </p:pic>
    </p:spTree>
    <p:extLst>
      <p:ext uri="{BB962C8B-B14F-4D97-AF65-F5344CB8AC3E}">
        <p14:creationId xmlns:p14="http://schemas.microsoft.com/office/powerpoint/2010/main" val="1020684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2559-3868-4147-A071-181DCE6A3D7F}"/>
              </a:ext>
            </a:extLst>
          </p:cNvPr>
          <p:cNvSpPr>
            <a:spLocks noGrp="1"/>
          </p:cNvSpPr>
          <p:nvPr>
            <p:ph type="title"/>
          </p:nvPr>
        </p:nvSpPr>
        <p:spPr/>
        <p:txBody>
          <a:bodyPr/>
          <a:lstStyle/>
          <a:p>
            <a:r>
              <a:rPr lang="en-US" dirty="0"/>
              <a:t>Beyond simple semantics and labels</a:t>
            </a:r>
          </a:p>
        </p:txBody>
      </p:sp>
      <p:sp>
        <p:nvSpPr>
          <p:cNvPr id="7" name="Text Placeholder 6">
            <a:extLst>
              <a:ext uri="{FF2B5EF4-FFF2-40B4-BE49-F238E27FC236}">
                <a16:creationId xmlns:a16="http://schemas.microsoft.com/office/drawing/2014/main" id="{4678DB24-A709-4B16-974D-BCD3EFDE0B4D}"/>
              </a:ext>
            </a:extLst>
          </p:cNvPr>
          <p:cNvSpPr>
            <a:spLocks noGrp="1"/>
          </p:cNvSpPr>
          <p:nvPr>
            <p:ph type="body" idx="1"/>
          </p:nvPr>
        </p:nvSpPr>
        <p:spPr/>
        <p:txBody>
          <a:bodyPr>
            <a:normAutofit/>
          </a:bodyPr>
          <a:lstStyle/>
          <a:p>
            <a:r>
              <a:rPr lang="en-US" sz="2400" dirty="0"/>
              <a:t>Simple Semantics and Labels</a:t>
            </a:r>
          </a:p>
        </p:txBody>
      </p:sp>
      <p:sp>
        <p:nvSpPr>
          <p:cNvPr id="8" name="Content Placeholder 7">
            <a:extLst>
              <a:ext uri="{FF2B5EF4-FFF2-40B4-BE49-F238E27FC236}">
                <a16:creationId xmlns:a16="http://schemas.microsoft.com/office/drawing/2014/main" id="{C5D26702-C975-44CD-8883-C905A97F9C46}"/>
              </a:ext>
            </a:extLst>
          </p:cNvPr>
          <p:cNvSpPr>
            <a:spLocks noGrp="1"/>
          </p:cNvSpPr>
          <p:nvPr>
            <p:ph sz="half" idx="2"/>
          </p:nvPr>
        </p:nvSpPr>
        <p:spPr/>
        <p:txBody>
          <a:bodyPr>
            <a:normAutofit/>
          </a:bodyPr>
          <a:lstStyle/>
          <a:p>
            <a:pPr marL="0" indent="0">
              <a:buNone/>
            </a:pPr>
            <a:r>
              <a:rPr lang="en-US" sz="2200" dirty="0"/>
              <a:t>Form fields must have programmatic labels associated with the form field, as well as a contrast compliant-visible label. Also…don’t create multiple inputs for a singular value!</a:t>
            </a:r>
          </a:p>
          <a:p>
            <a:pPr marL="0" indent="0">
              <a:buNone/>
            </a:pPr>
            <a:endParaRPr lang="en-US" sz="2200" dirty="0"/>
          </a:p>
          <a:p>
            <a:pPr marL="0" indent="0">
              <a:buNone/>
            </a:pPr>
            <a:r>
              <a:rPr lang="en-US" sz="2200" b="1" dirty="0"/>
              <a:t>Related Criteria:</a:t>
            </a:r>
          </a:p>
          <a:p>
            <a:pPr>
              <a:buFont typeface="Wingdings" panose="05000000000000000000" pitchFamily="2" charset="2"/>
              <a:buChar char="§"/>
            </a:pPr>
            <a:r>
              <a:rPr lang="en-US" sz="2200" dirty="0"/>
              <a:t>1.3.1 Info &amp; Relationships</a:t>
            </a:r>
          </a:p>
          <a:p>
            <a:pPr>
              <a:buFont typeface="Wingdings" panose="05000000000000000000" pitchFamily="2" charset="2"/>
              <a:buChar char="§"/>
            </a:pPr>
            <a:r>
              <a:rPr lang="en-US" sz="2200" dirty="0"/>
              <a:t>2.4.6 Headings &amp; Labels</a:t>
            </a:r>
          </a:p>
          <a:p>
            <a:pPr>
              <a:buFont typeface="Wingdings" panose="05000000000000000000" pitchFamily="2" charset="2"/>
              <a:buChar char="§"/>
            </a:pPr>
            <a:r>
              <a:rPr lang="en-US" sz="2200" dirty="0"/>
              <a:t>3.3.2 Labels or Instructions</a:t>
            </a:r>
          </a:p>
        </p:txBody>
      </p:sp>
      <p:sp>
        <p:nvSpPr>
          <p:cNvPr id="9" name="Text Placeholder 8">
            <a:extLst>
              <a:ext uri="{FF2B5EF4-FFF2-40B4-BE49-F238E27FC236}">
                <a16:creationId xmlns:a16="http://schemas.microsoft.com/office/drawing/2014/main" id="{3421B849-54C3-4E71-A05C-FCCAD72407F0}"/>
              </a:ext>
            </a:extLst>
          </p:cNvPr>
          <p:cNvSpPr>
            <a:spLocks noGrp="1"/>
          </p:cNvSpPr>
          <p:nvPr>
            <p:ph type="body" sz="quarter" idx="3"/>
          </p:nvPr>
        </p:nvSpPr>
        <p:spPr/>
        <p:txBody>
          <a:bodyPr>
            <a:normAutofit/>
          </a:bodyPr>
          <a:lstStyle/>
          <a:p>
            <a:r>
              <a:rPr lang="en-US" sz="2400" dirty="0"/>
              <a:t>Identifying Input Purpose</a:t>
            </a:r>
          </a:p>
        </p:txBody>
      </p:sp>
      <p:sp>
        <p:nvSpPr>
          <p:cNvPr id="10" name="Content Placeholder 9">
            <a:extLst>
              <a:ext uri="{FF2B5EF4-FFF2-40B4-BE49-F238E27FC236}">
                <a16:creationId xmlns:a16="http://schemas.microsoft.com/office/drawing/2014/main" id="{A16E0C6F-F844-4C40-BCD2-B0AE0DE047B0}"/>
              </a:ext>
            </a:extLst>
          </p:cNvPr>
          <p:cNvSpPr>
            <a:spLocks noGrp="1"/>
          </p:cNvSpPr>
          <p:nvPr>
            <p:ph sz="quarter" idx="4"/>
          </p:nvPr>
        </p:nvSpPr>
        <p:spPr/>
        <p:txBody>
          <a:bodyPr/>
          <a:lstStyle/>
          <a:p>
            <a:pPr marL="0" indent="0">
              <a:buNone/>
            </a:pPr>
            <a:r>
              <a:rPr lang="en-US" sz="2200" dirty="0"/>
              <a:t>When possible, the form field should specify input purpose using both the type and autocomplete attribute.</a:t>
            </a:r>
          </a:p>
          <a:p>
            <a:pPr>
              <a:buFont typeface="Wingdings" panose="05000000000000000000" pitchFamily="2" charset="2"/>
              <a:buChar char="§"/>
            </a:pPr>
            <a:r>
              <a:rPr lang="en-US" sz="2200" dirty="0"/>
              <a:t>type=“password”</a:t>
            </a:r>
          </a:p>
          <a:p>
            <a:pPr>
              <a:buFont typeface="Wingdings" panose="05000000000000000000" pitchFamily="2" charset="2"/>
              <a:buChar char="§"/>
            </a:pPr>
            <a:r>
              <a:rPr lang="en-US" sz="2200" dirty="0"/>
              <a:t>autocomplete=“current-password”</a:t>
            </a:r>
          </a:p>
          <a:p>
            <a:pPr marL="0" indent="0">
              <a:buNone/>
            </a:pPr>
            <a:endParaRPr lang="en-US" sz="2200" dirty="0"/>
          </a:p>
          <a:p>
            <a:pPr marL="0" indent="0">
              <a:buNone/>
            </a:pPr>
            <a:r>
              <a:rPr lang="en-US" sz="2200" b="1" dirty="0"/>
              <a:t>Related Criteria:</a:t>
            </a:r>
          </a:p>
          <a:p>
            <a:pPr>
              <a:buFont typeface="Wingdings" panose="05000000000000000000" pitchFamily="2" charset="2"/>
              <a:buChar char="§"/>
            </a:pPr>
            <a:r>
              <a:rPr lang="en-US" sz="2200" dirty="0"/>
              <a:t>1.3.5 Identify Input Purpose</a:t>
            </a:r>
          </a:p>
          <a:p>
            <a:endParaRPr lang="en-US" dirty="0"/>
          </a:p>
        </p:txBody>
      </p:sp>
    </p:spTree>
    <p:extLst>
      <p:ext uri="{BB962C8B-B14F-4D97-AF65-F5344CB8AC3E}">
        <p14:creationId xmlns:p14="http://schemas.microsoft.com/office/powerpoint/2010/main" val="2153256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2559-3868-4147-A071-181DCE6A3D7F}"/>
              </a:ext>
            </a:extLst>
          </p:cNvPr>
          <p:cNvSpPr>
            <a:spLocks noGrp="1"/>
          </p:cNvSpPr>
          <p:nvPr>
            <p:ph type="title"/>
          </p:nvPr>
        </p:nvSpPr>
        <p:spPr/>
        <p:txBody>
          <a:bodyPr/>
          <a:lstStyle/>
          <a:p>
            <a:r>
              <a:rPr lang="en-US" dirty="0"/>
              <a:t>Identify Input Purpose, purposefully</a:t>
            </a:r>
          </a:p>
        </p:txBody>
      </p:sp>
      <p:sp>
        <p:nvSpPr>
          <p:cNvPr id="3" name="Content Placeholder 2">
            <a:extLst>
              <a:ext uri="{FF2B5EF4-FFF2-40B4-BE49-F238E27FC236}">
                <a16:creationId xmlns:a16="http://schemas.microsoft.com/office/drawing/2014/main" id="{EB36E7F0-1146-424E-AF41-BCD0E929F195}"/>
              </a:ext>
            </a:extLst>
          </p:cNvPr>
          <p:cNvSpPr>
            <a:spLocks noGrp="1"/>
          </p:cNvSpPr>
          <p:nvPr>
            <p:ph idx="1"/>
          </p:nvPr>
        </p:nvSpPr>
        <p:spPr>
          <a:xfrm>
            <a:off x="446315" y="1463040"/>
            <a:ext cx="9999730" cy="2343148"/>
          </a:xfrm>
        </p:spPr>
        <p:txBody>
          <a:bodyPr/>
          <a:lstStyle/>
          <a:p>
            <a:pPr>
              <a:lnSpc>
                <a:spcPct val="125000"/>
              </a:lnSpc>
              <a:buFont typeface="Wingdings" panose="05000000000000000000" pitchFamily="2" charset="2"/>
              <a:buChar char="§"/>
            </a:pPr>
            <a:r>
              <a:rPr lang="en-US" sz="2400" dirty="0"/>
              <a:t>Don’t use type=“password” as a masking technique</a:t>
            </a:r>
          </a:p>
          <a:p>
            <a:pPr>
              <a:lnSpc>
                <a:spcPct val="125000"/>
              </a:lnSpc>
              <a:buFont typeface="Wingdings" panose="05000000000000000000" pitchFamily="2" charset="2"/>
              <a:buChar char="§"/>
            </a:pPr>
            <a:r>
              <a:rPr lang="en-US" sz="2400" dirty="0"/>
              <a:t>For password fields, use both type and autocomplete attributes to empower autofill, including current-password, new-password, and one-time code</a:t>
            </a:r>
          </a:p>
        </p:txBody>
      </p:sp>
      <p:pic>
        <p:nvPicPr>
          <p:cNvPr id="5" name="Picture 4" descr="ccount  number or SSN and Confirm Account  number or SSN fields with HTML displayed. The HTML is wrong because it identifies these fields as type=&quot;password&quot;">
            <a:extLst>
              <a:ext uri="{FF2B5EF4-FFF2-40B4-BE49-F238E27FC236}">
                <a16:creationId xmlns:a16="http://schemas.microsoft.com/office/drawing/2014/main" id="{38D2A5E2-6A3E-4A79-AE90-D5377CFFEB60}"/>
              </a:ext>
            </a:extLst>
          </p:cNvPr>
          <p:cNvPicPr>
            <a:picLocks noChangeAspect="1"/>
          </p:cNvPicPr>
          <p:nvPr/>
        </p:nvPicPr>
        <p:blipFill rotWithShape="1">
          <a:blip r:embed="rId3">
            <a:extLst>
              <a:ext uri="{28A0092B-C50C-407E-A947-70E740481C1C}">
                <a14:useLocalDpi xmlns:a14="http://schemas.microsoft.com/office/drawing/2010/main" val="0"/>
              </a:ext>
            </a:extLst>
          </a:blip>
          <a:srcRect t="29927"/>
          <a:stretch/>
        </p:blipFill>
        <p:spPr>
          <a:xfrm>
            <a:off x="446314" y="4014636"/>
            <a:ext cx="9999731" cy="2343149"/>
          </a:xfrm>
          <a:prstGeom prst="rect">
            <a:avLst/>
          </a:prstGeom>
        </p:spPr>
      </p:pic>
    </p:spTree>
    <p:extLst>
      <p:ext uri="{BB962C8B-B14F-4D97-AF65-F5344CB8AC3E}">
        <p14:creationId xmlns:p14="http://schemas.microsoft.com/office/powerpoint/2010/main" val="2890312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2559-3868-4147-A071-181DCE6A3D7F}"/>
              </a:ext>
            </a:extLst>
          </p:cNvPr>
          <p:cNvSpPr>
            <a:spLocks noGrp="1"/>
          </p:cNvSpPr>
          <p:nvPr>
            <p:ph type="title"/>
          </p:nvPr>
        </p:nvSpPr>
        <p:spPr/>
        <p:txBody>
          <a:bodyPr/>
          <a:lstStyle/>
          <a:p>
            <a:r>
              <a:rPr lang="en-US" dirty="0"/>
              <a:t>Understanding WCAG error risks</a:t>
            </a:r>
          </a:p>
        </p:txBody>
      </p:sp>
      <p:sp>
        <p:nvSpPr>
          <p:cNvPr id="3" name="Content Placeholder 2">
            <a:extLst>
              <a:ext uri="{FF2B5EF4-FFF2-40B4-BE49-F238E27FC236}">
                <a16:creationId xmlns:a16="http://schemas.microsoft.com/office/drawing/2014/main" id="{EB36E7F0-1146-424E-AF41-BCD0E929F195}"/>
              </a:ext>
            </a:extLst>
          </p:cNvPr>
          <p:cNvSpPr>
            <a:spLocks noGrp="1"/>
          </p:cNvSpPr>
          <p:nvPr>
            <p:ph idx="1"/>
          </p:nvPr>
        </p:nvSpPr>
        <p:spPr>
          <a:xfrm>
            <a:off x="446315" y="1463040"/>
            <a:ext cx="9794965" cy="4770098"/>
          </a:xfrm>
        </p:spPr>
        <p:txBody>
          <a:bodyPr/>
          <a:lstStyle/>
          <a:p>
            <a:pPr>
              <a:buFont typeface="Wingdings" panose="05000000000000000000" pitchFamily="2" charset="2"/>
              <a:buChar char="§"/>
            </a:pPr>
            <a:r>
              <a:rPr lang="en-US" sz="2400" b="1" dirty="0"/>
              <a:t>WCAG 3.3.1 Error Identification: </a:t>
            </a:r>
            <a:r>
              <a:rPr lang="en-US" sz="2400" dirty="0"/>
              <a:t>If an input error is automatically detected, it is identified and described to the user in text.</a:t>
            </a:r>
          </a:p>
          <a:p>
            <a:pPr>
              <a:buFont typeface="Wingdings" panose="05000000000000000000" pitchFamily="2" charset="2"/>
              <a:buChar char="§"/>
            </a:pPr>
            <a:r>
              <a:rPr lang="en-US" sz="2400" b="1" dirty="0"/>
              <a:t>WCAG 3.3.3 Error Suggestion: </a:t>
            </a:r>
            <a:r>
              <a:rPr lang="en-US" sz="2400" dirty="0"/>
              <a:t>If an error is automatically detected and suggestions for corrections are known, then it should be provided to the user, unless it would jeopardize user security </a:t>
            </a:r>
          </a:p>
          <a:p>
            <a:pPr>
              <a:buFont typeface="Wingdings" panose="05000000000000000000" pitchFamily="2" charset="2"/>
              <a:buChar char="§"/>
            </a:pPr>
            <a:r>
              <a:rPr lang="en-US" sz="2400" b="1" dirty="0"/>
              <a:t>WCAG 3.3.4 Error Prevention (Legal, Financial, Data): </a:t>
            </a:r>
            <a:r>
              <a:rPr lang="en-US" sz="2400" dirty="0"/>
              <a:t>Submissions must be reversible, checked for errors (if applicable), and/or confirmed.</a:t>
            </a:r>
          </a:p>
          <a:p>
            <a:pPr lvl="1">
              <a:buFont typeface="Wingdings" panose="05000000000000000000" pitchFamily="2" charset="2"/>
              <a:buChar char="§"/>
            </a:pPr>
            <a:r>
              <a:rPr lang="en-US" sz="2200" dirty="0"/>
              <a:t>Examples: Secondary confirmation input, Confirmation page</a:t>
            </a:r>
          </a:p>
          <a:p>
            <a:endParaRPr lang="en-US" dirty="0"/>
          </a:p>
        </p:txBody>
      </p:sp>
    </p:spTree>
    <p:extLst>
      <p:ext uri="{BB962C8B-B14F-4D97-AF65-F5344CB8AC3E}">
        <p14:creationId xmlns:p14="http://schemas.microsoft.com/office/powerpoint/2010/main" val="3332734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30BD5-53EB-4913-B96F-C66CDB2A41EF}"/>
              </a:ext>
            </a:extLst>
          </p:cNvPr>
          <p:cNvSpPr>
            <a:spLocks noGrp="1"/>
          </p:cNvSpPr>
          <p:nvPr>
            <p:ph type="title"/>
          </p:nvPr>
        </p:nvSpPr>
        <p:spPr/>
        <p:txBody>
          <a:bodyPr/>
          <a:lstStyle/>
          <a:p>
            <a:r>
              <a:rPr lang="en-US" dirty="0"/>
              <a:t>When does error prevention apply?</a:t>
            </a:r>
          </a:p>
        </p:txBody>
      </p:sp>
      <p:graphicFrame>
        <p:nvGraphicFramePr>
          <p:cNvPr id="4" name="Diagram 3">
            <a:extLst>
              <a:ext uri="{FF2B5EF4-FFF2-40B4-BE49-F238E27FC236}">
                <a16:creationId xmlns:a16="http://schemas.microsoft.com/office/drawing/2014/main" id="{0ED3BABD-CF64-4AB5-91D8-548BA7716ECB}"/>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324534181"/>
              </p:ext>
            </p:extLst>
          </p:nvPr>
        </p:nvGraphicFramePr>
        <p:xfrm>
          <a:off x="446313" y="1542197"/>
          <a:ext cx="10635669" cy="4542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8676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2559-3868-4147-A071-181DCE6A3D7F}"/>
              </a:ext>
            </a:extLst>
          </p:cNvPr>
          <p:cNvSpPr>
            <a:spLocks noGrp="1"/>
          </p:cNvSpPr>
          <p:nvPr>
            <p:ph type="title"/>
          </p:nvPr>
        </p:nvSpPr>
        <p:spPr/>
        <p:txBody>
          <a:bodyPr/>
          <a:lstStyle/>
          <a:p>
            <a:r>
              <a:rPr lang="en-US" dirty="0"/>
              <a:t>What the font icon?</a:t>
            </a:r>
          </a:p>
        </p:txBody>
      </p:sp>
      <p:sp>
        <p:nvSpPr>
          <p:cNvPr id="3" name="Content Placeholder 2">
            <a:extLst>
              <a:ext uri="{FF2B5EF4-FFF2-40B4-BE49-F238E27FC236}">
                <a16:creationId xmlns:a16="http://schemas.microsoft.com/office/drawing/2014/main" id="{EB36E7F0-1146-424E-AF41-BCD0E929F195}"/>
              </a:ext>
            </a:extLst>
          </p:cNvPr>
          <p:cNvSpPr>
            <a:spLocks noGrp="1"/>
          </p:cNvSpPr>
          <p:nvPr>
            <p:ph idx="1"/>
          </p:nvPr>
        </p:nvSpPr>
        <p:spPr>
          <a:xfrm>
            <a:off x="446315" y="1463040"/>
            <a:ext cx="10134599" cy="4770098"/>
          </a:xfrm>
        </p:spPr>
        <p:txBody>
          <a:bodyPr/>
          <a:lstStyle/>
          <a:p>
            <a:pPr>
              <a:lnSpc>
                <a:spcPct val="125000"/>
              </a:lnSpc>
              <a:buFont typeface="Wingdings" panose="05000000000000000000" pitchFamily="2" charset="2"/>
              <a:buChar char="§"/>
            </a:pPr>
            <a:r>
              <a:rPr lang="en-US" sz="2400" dirty="0"/>
              <a:t>Not all masking techniques are created equal, and masking techniques that may be fine for non-disabled users may increase security risk for disabled users.</a:t>
            </a:r>
          </a:p>
          <a:p>
            <a:pPr lvl="1">
              <a:lnSpc>
                <a:spcPct val="125000"/>
              </a:lnSpc>
              <a:buFont typeface="Wingdings" panose="05000000000000000000" pitchFamily="2" charset="2"/>
              <a:buChar char="§"/>
            </a:pPr>
            <a:r>
              <a:rPr lang="en-US" sz="2200" dirty="0"/>
              <a:t>Some users override fonts to use a font that’s easier to perceive like OpenDyslexic, Atkinson Hyperlegible, or Arial. Certain masking techniques leverage font icons for a superficial masking, but this will expose the characters for those using custom fonts. </a:t>
            </a:r>
          </a:p>
          <a:p>
            <a:pPr lvl="1">
              <a:lnSpc>
                <a:spcPct val="125000"/>
              </a:lnSpc>
              <a:buFont typeface="Wingdings" panose="05000000000000000000" pitchFamily="2" charset="2"/>
              <a:buChar char="§"/>
            </a:pPr>
            <a:r>
              <a:rPr lang="en-US" sz="2200" dirty="0"/>
              <a:t>Other techniques that leverage methods that mask superficially (e.g., through visually hidden text) will also expose characters announced by screen readers.</a:t>
            </a:r>
          </a:p>
        </p:txBody>
      </p:sp>
    </p:spTree>
    <p:extLst>
      <p:ext uri="{BB962C8B-B14F-4D97-AF65-F5344CB8AC3E}">
        <p14:creationId xmlns:p14="http://schemas.microsoft.com/office/powerpoint/2010/main" val="1287296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D8694222-4D81-4A9A-93A2-23C89102F234}"/>
              </a:ext>
            </a:extLst>
          </p:cNvPr>
          <p:cNvSpPr>
            <a:spLocks noGrp="1"/>
          </p:cNvSpPr>
          <p:nvPr>
            <p:ph type="title"/>
          </p:nvPr>
        </p:nvSpPr>
        <p:spPr>
          <a:xfrm>
            <a:off x="696686" y="1847088"/>
            <a:ext cx="10587010" cy="1115568"/>
          </a:xfrm>
        </p:spPr>
        <p:txBody>
          <a:bodyPr wrap="square" anchor="t">
            <a:normAutofit/>
          </a:bodyPr>
          <a:lstStyle/>
          <a:p>
            <a:r>
              <a:rPr lang="en-US" dirty="0"/>
              <a:t>What do the users say?</a:t>
            </a:r>
          </a:p>
        </p:txBody>
      </p:sp>
      <p:pic>
        <p:nvPicPr>
          <p:cNvPr id="7" name="Picture Placeholder 8">
            <a:extLst>
              <a:ext uri="{FF2B5EF4-FFF2-40B4-BE49-F238E27FC236}">
                <a16:creationId xmlns:a16="http://schemas.microsoft.com/office/drawing/2014/main" id="{F1880BE3-1611-4008-A173-3D7D6521785D}"/>
              </a:ext>
              <a:ext uri="{C183D7F6-B498-43B3-948B-1728B52AA6E4}">
                <adec:decorative xmlns:adec="http://schemas.microsoft.com/office/drawing/2017/decorative" val="1"/>
              </a:ext>
            </a:extLst>
          </p:cNvPr>
          <p:cNvPicPr>
            <a:picLocks noChangeAspect="1"/>
          </p:cNvPicPr>
          <p:nvPr/>
        </p:nvPicPr>
        <p:blipFill rotWithShape="1">
          <a:blip r:embed="rId3"/>
          <a:srcRect t="51564" b="13536"/>
          <a:stretch/>
        </p:blipFill>
        <p:spPr>
          <a:xfrm>
            <a:off x="123992" y="4590288"/>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noFill/>
          <a:scene3d>
            <a:camera prst="orthographicFront">
              <a:rot lat="0" lon="21599994" rev="0"/>
            </a:camera>
            <a:lightRig rig="threePt" dir="t"/>
          </a:scene3d>
        </p:spPr>
      </p:pic>
    </p:spTree>
    <p:extLst>
      <p:ext uri="{BB962C8B-B14F-4D97-AF65-F5344CB8AC3E}">
        <p14:creationId xmlns:p14="http://schemas.microsoft.com/office/powerpoint/2010/main" val="1671242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2559-3868-4147-A071-181DCE6A3D7F}"/>
              </a:ext>
            </a:extLst>
          </p:cNvPr>
          <p:cNvSpPr>
            <a:spLocks noGrp="1"/>
          </p:cNvSpPr>
          <p:nvPr>
            <p:ph type="title"/>
          </p:nvPr>
        </p:nvSpPr>
        <p:spPr/>
        <p:txBody>
          <a:bodyPr/>
          <a:lstStyle/>
          <a:p>
            <a:r>
              <a:rPr lang="en-US" dirty="0"/>
              <a:t>User study overview</a:t>
            </a:r>
          </a:p>
        </p:txBody>
      </p:sp>
      <p:sp>
        <p:nvSpPr>
          <p:cNvPr id="3" name="Content Placeholder 2">
            <a:extLst>
              <a:ext uri="{FF2B5EF4-FFF2-40B4-BE49-F238E27FC236}">
                <a16:creationId xmlns:a16="http://schemas.microsoft.com/office/drawing/2014/main" id="{EB36E7F0-1146-424E-AF41-BCD0E929F195}"/>
              </a:ext>
            </a:extLst>
          </p:cNvPr>
          <p:cNvSpPr>
            <a:spLocks noGrp="1"/>
          </p:cNvSpPr>
          <p:nvPr>
            <p:ph idx="1"/>
          </p:nvPr>
        </p:nvSpPr>
        <p:spPr>
          <a:xfrm>
            <a:off x="446315" y="1266093"/>
            <a:ext cx="10936388" cy="1255732"/>
          </a:xfrm>
        </p:spPr>
        <p:txBody>
          <a:bodyPr/>
          <a:lstStyle/>
          <a:p>
            <a:pPr marL="0" indent="0">
              <a:lnSpc>
                <a:spcPct val="125000"/>
              </a:lnSpc>
              <a:buNone/>
            </a:pPr>
            <a:r>
              <a:rPr lang="en-US" sz="2400" dirty="0"/>
              <a:t>13 took it in spring 2020, but we’re always looking to hear from more!   </a:t>
            </a:r>
            <a:r>
              <a:rPr lang="en-US" sz="2400" b="1" u="sng" dirty="0">
                <a:solidFill>
                  <a:schemeClr val="accent2"/>
                </a:solidFill>
              </a:rPr>
              <a:t>Bit.ly/charmasking</a:t>
            </a:r>
          </a:p>
        </p:txBody>
      </p:sp>
      <p:graphicFrame>
        <p:nvGraphicFramePr>
          <p:cNvPr id="6" name="Chart 5" descr="Pie chart titled &quot;Type of Disability&quot; Chart shows 15% had motor type disability, 15% were blind, 38% had cognitive, 8% had low vision, and 38% had no disability">
            <a:extLst>
              <a:ext uri="{FF2B5EF4-FFF2-40B4-BE49-F238E27FC236}">
                <a16:creationId xmlns:a16="http://schemas.microsoft.com/office/drawing/2014/main" id="{6C16E3E8-45AD-41CD-B2E5-89AF5A6FE2EE}"/>
              </a:ext>
            </a:extLst>
          </p:cNvPr>
          <p:cNvGraphicFramePr/>
          <p:nvPr>
            <p:extLst>
              <p:ext uri="{D42A27DB-BD31-4B8C-83A1-F6EECF244321}">
                <p14:modId xmlns:p14="http://schemas.microsoft.com/office/powerpoint/2010/main" val="1450876270"/>
              </p:ext>
            </p:extLst>
          </p:nvPr>
        </p:nvGraphicFramePr>
        <p:xfrm>
          <a:off x="0" y="2521824"/>
          <a:ext cx="6096000" cy="421148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descr="Pie chart with title &quot;Assistive Tech and Adoptive Strategies.&quot; 19% reported none, 9% said refreshable Braille display, 19% said screen reader, 24% said screen magnification, 9% said voice recognition, 10% said alternative keyboard or other input, and 10% said autofill">
            <a:extLst>
              <a:ext uri="{FF2B5EF4-FFF2-40B4-BE49-F238E27FC236}">
                <a16:creationId xmlns:a16="http://schemas.microsoft.com/office/drawing/2014/main" id="{6FF2E773-4303-40AF-A516-334CDD0DEAE5}"/>
              </a:ext>
            </a:extLst>
          </p:cNvPr>
          <p:cNvGraphicFramePr/>
          <p:nvPr>
            <p:extLst>
              <p:ext uri="{D42A27DB-BD31-4B8C-83A1-F6EECF244321}">
                <p14:modId xmlns:p14="http://schemas.microsoft.com/office/powerpoint/2010/main" val="2739541517"/>
              </p:ext>
            </p:extLst>
          </p:nvPr>
        </p:nvGraphicFramePr>
        <p:xfrm>
          <a:off x="5627077" y="1989574"/>
          <a:ext cx="6420897" cy="436821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23374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A2A8-6493-463D-AADB-88615761BAC6}"/>
              </a:ext>
            </a:extLst>
          </p:cNvPr>
          <p:cNvSpPr>
            <a:spLocks noGrp="1"/>
          </p:cNvSpPr>
          <p:nvPr>
            <p:ph type="title"/>
          </p:nvPr>
        </p:nvSpPr>
        <p:spPr/>
        <p:txBody>
          <a:bodyPr/>
          <a:lstStyle/>
          <a:p>
            <a:r>
              <a:rPr lang="en-US" dirty="0"/>
              <a:t>Session Overview</a:t>
            </a:r>
          </a:p>
        </p:txBody>
      </p:sp>
      <p:sp>
        <p:nvSpPr>
          <p:cNvPr id="5" name="Text Placeholder 4">
            <a:extLst>
              <a:ext uri="{FF2B5EF4-FFF2-40B4-BE49-F238E27FC236}">
                <a16:creationId xmlns:a16="http://schemas.microsoft.com/office/drawing/2014/main" id="{169D7D36-BE7F-4A82-85C1-9D222DF2C541}"/>
              </a:ext>
            </a:extLst>
          </p:cNvPr>
          <p:cNvSpPr>
            <a:spLocks noGrp="1"/>
          </p:cNvSpPr>
          <p:nvPr>
            <p:ph type="body" idx="1"/>
          </p:nvPr>
        </p:nvSpPr>
        <p:spPr/>
        <p:txBody>
          <a:bodyPr/>
          <a:lstStyle/>
          <a:p>
            <a:r>
              <a:rPr lang="en-US" sz="2800" dirty="0">
                <a:solidFill>
                  <a:schemeClr val="accent6"/>
                </a:solidFill>
              </a:rPr>
              <a:t>Outline</a:t>
            </a:r>
            <a:endParaRPr lang="en-US" dirty="0">
              <a:solidFill>
                <a:schemeClr val="accent6"/>
              </a:solidFill>
            </a:endParaRPr>
          </a:p>
        </p:txBody>
      </p:sp>
      <p:sp>
        <p:nvSpPr>
          <p:cNvPr id="6" name="Content Placeholder 5">
            <a:extLst>
              <a:ext uri="{FF2B5EF4-FFF2-40B4-BE49-F238E27FC236}">
                <a16:creationId xmlns:a16="http://schemas.microsoft.com/office/drawing/2014/main" id="{D81B0D6A-66C1-4E9B-AB36-E3DCD1E6623D}"/>
              </a:ext>
            </a:extLst>
          </p:cNvPr>
          <p:cNvSpPr>
            <a:spLocks noGrp="1"/>
          </p:cNvSpPr>
          <p:nvPr>
            <p:ph sz="half" idx="2"/>
          </p:nvPr>
        </p:nvSpPr>
        <p:spPr>
          <a:xfrm>
            <a:off x="446314" y="2149311"/>
            <a:ext cx="4895707" cy="4040352"/>
          </a:xfrm>
        </p:spPr>
        <p:txBody>
          <a:bodyPr>
            <a:normAutofit fontScale="92500" lnSpcReduction="10000"/>
          </a:bodyPr>
          <a:lstStyle/>
          <a:p>
            <a:pPr marL="400050" indent="-400050">
              <a:lnSpc>
                <a:spcPct val="125000"/>
              </a:lnSpc>
              <a:buFont typeface="+mj-lt"/>
              <a:buAutoNum type="romanUcPeriod"/>
            </a:pPr>
            <a:r>
              <a:rPr lang="en-US" sz="2400" dirty="0"/>
              <a:t>Defining the problem</a:t>
            </a:r>
          </a:p>
          <a:p>
            <a:pPr marL="400050" indent="-400050">
              <a:lnSpc>
                <a:spcPct val="125000"/>
              </a:lnSpc>
              <a:buFont typeface="+mj-lt"/>
              <a:buAutoNum type="romanUcPeriod"/>
            </a:pPr>
            <a:r>
              <a:rPr lang="en-US" sz="2400" dirty="0"/>
              <a:t>What are the rules?</a:t>
            </a:r>
          </a:p>
          <a:p>
            <a:pPr marL="400050" indent="-400050">
              <a:lnSpc>
                <a:spcPct val="125000"/>
              </a:lnSpc>
              <a:buFont typeface="+mj-lt"/>
              <a:buAutoNum type="romanUcPeriod"/>
            </a:pPr>
            <a:r>
              <a:rPr lang="en-US" sz="2400" dirty="0"/>
              <a:t>What are the security concerns</a:t>
            </a:r>
          </a:p>
          <a:p>
            <a:pPr marL="400050" indent="-400050">
              <a:lnSpc>
                <a:spcPct val="125000"/>
              </a:lnSpc>
              <a:buFont typeface="+mj-lt"/>
              <a:buAutoNum type="romanUcPeriod"/>
            </a:pPr>
            <a:r>
              <a:rPr lang="en-US" sz="2400" dirty="0"/>
              <a:t>How does character masking affect a11y?</a:t>
            </a:r>
          </a:p>
          <a:p>
            <a:pPr marL="400050" indent="-400050">
              <a:lnSpc>
                <a:spcPct val="125000"/>
              </a:lnSpc>
              <a:buFont typeface="+mj-lt"/>
              <a:buAutoNum type="romanUcPeriod"/>
            </a:pPr>
            <a:r>
              <a:rPr lang="en-US" sz="2400" dirty="0"/>
              <a:t>What do the users say?</a:t>
            </a:r>
          </a:p>
          <a:p>
            <a:pPr marL="400050" indent="-400050">
              <a:lnSpc>
                <a:spcPct val="125000"/>
              </a:lnSpc>
              <a:buFont typeface="+mj-lt"/>
              <a:buAutoNum type="romanUcPeriod"/>
            </a:pPr>
            <a:r>
              <a:rPr lang="en-US" sz="2400" dirty="0"/>
              <a:t>The Solutions</a:t>
            </a:r>
          </a:p>
          <a:p>
            <a:pPr marL="400050" indent="-400050">
              <a:lnSpc>
                <a:spcPct val="125000"/>
              </a:lnSpc>
              <a:buFont typeface="+mj-lt"/>
              <a:buAutoNum type="romanUcPeriod"/>
            </a:pPr>
            <a:r>
              <a:rPr lang="en-US" sz="2400" dirty="0"/>
              <a:t>Looking Ahead</a:t>
            </a:r>
          </a:p>
        </p:txBody>
      </p:sp>
      <p:sp>
        <p:nvSpPr>
          <p:cNvPr id="3" name="Text Placeholder 2">
            <a:extLst>
              <a:ext uri="{FF2B5EF4-FFF2-40B4-BE49-F238E27FC236}">
                <a16:creationId xmlns:a16="http://schemas.microsoft.com/office/drawing/2014/main" id="{394C3B4C-4582-40F2-9FB2-06AFBCCD88EE}"/>
              </a:ext>
            </a:extLst>
          </p:cNvPr>
          <p:cNvSpPr>
            <a:spLocks noGrp="1"/>
          </p:cNvSpPr>
          <p:nvPr>
            <p:ph type="body" sz="quarter" idx="3"/>
          </p:nvPr>
        </p:nvSpPr>
        <p:spPr>
          <a:xfrm>
            <a:off x="5951622" y="1463346"/>
            <a:ext cx="5668878" cy="487003"/>
          </a:xfrm>
        </p:spPr>
        <p:txBody>
          <a:bodyPr>
            <a:normAutofit/>
          </a:bodyPr>
          <a:lstStyle/>
          <a:p>
            <a:r>
              <a:rPr lang="en-US" sz="2800" dirty="0">
                <a:solidFill>
                  <a:schemeClr val="accent4">
                    <a:lumMod val="75000"/>
                  </a:schemeClr>
                </a:solidFill>
              </a:rPr>
              <a:t>Practical Skills</a:t>
            </a:r>
          </a:p>
        </p:txBody>
      </p:sp>
      <p:sp>
        <p:nvSpPr>
          <p:cNvPr id="4" name="Content Placeholder 3">
            <a:extLst>
              <a:ext uri="{FF2B5EF4-FFF2-40B4-BE49-F238E27FC236}">
                <a16:creationId xmlns:a16="http://schemas.microsoft.com/office/drawing/2014/main" id="{CF3375A6-3FB2-42DD-AE64-D550CBE81565}"/>
              </a:ext>
            </a:extLst>
          </p:cNvPr>
          <p:cNvSpPr>
            <a:spLocks noGrp="1"/>
          </p:cNvSpPr>
          <p:nvPr>
            <p:ph sz="quarter" idx="4"/>
          </p:nvPr>
        </p:nvSpPr>
        <p:spPr>
          <a:xfrm>
            <a:off x="5951622" y="2149311"/>
            <a:ext cx="5668878" cy="4040352"/>
          </a:xfrm>
        </p:spPr>
        <p:txBody>
          <a:bodyPr>
            <a:normAutofit/>
          </a:bodyPr>
          <a:lstStyle/>
          <a:p>
            <a:pPr algn="l">
              <a:lnSpc>
                <a:spcPct val="125000"/>
              </a:lnSpc>
              <a:buFont typeface="Arial" panose="020B0604020202020204" pitchFamily="34" charset="0"/>
              <a:buChar char="•"/>
            </a:pPr>
            <a:r>
              <a:rPr lang="en-US" sz="2200" dirty="0"/>
              <a:t>Examine different security techniques being used</a:t>
            </a:r>
          </a:p>
          <a:p>
            <a:pPr algn="l">
              <a:lnSpc>
                <a:spcPct val="125000"/>
              </a:lnSpc>
              <a:buFont typeface="Arial" panose="020B0604020202020204" pitchFamily="34" charset="0"/>
              <a:buChar char="•"/>
            </a:pPr>
            <a:r>
              <a:rPr lang="en-US" sz="2200" dirty="0"/>
              <a:t>Examine impact of security techniques on people with disabilities</a:t>
            </a:r>
          </a:p>
          <a:p>
            <a:pPr algn="l">
              <a:lnSpc>
                <a:spcPct val="125000"/>
              </a:lnSpc>
              <a:buFont typeface="Arial" panose="020B0604020202020204" pitchFamily="34" charset="0"/>
              <a:buChar char="•"/>
            </a:pPr>
            <a:r>
              <a:rPr lang="en-US" sz="2200" dirty="0"/>
              <a:t>Examine techniques that offer security and accessibility benefits</a:t>
            </a:r>
          </a:p>
        </p:txBody>
      </p:sp>
    </p:spTree>
    <p:extLst>
      <p:ext uri="{BB962C8B-B14F-4D97-AF65-F5344CB8AC3E}">
        <p14:creationId xmlns:p14="http://schemas.microsoft.com/office/powerpoint/2010/main" val="2925178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2559-3868-4147-A071-181DCE6A3D7F}"/>
              </a:ext>
            </a:extLst>
          </p:cNvPr>
          <p:cNvSpPr>
            <a:spLocks noGrp="1"/>
          </p:cNvSpPr>
          <p:nvPr>
            <p:ph type="title"/>
          </p:nvPr>
        </p:nvSpPr>
        <p:spPr/>
        <p:txBody>
          <a:bodyPr/>
          <a:lstStyle/>
          <a:p>
            <a:r>
              <a:rPr lang="en-US" dirty="0"/>
              <a:t>Security concerns &amp; masking preferences</a:t>
            </a:r>
          </a:p>
        </p:txBody>
      </p:sp>
      <p:graphicFrame>
        <p:nvGraphicFramePr>
          <p:cNvPr id="6" name="Chart 5" descr="Bar chart with title &quot;Security Concerns&quot; Company data breach is 10, Malware and Device loss or theft is 8 phishing is 6, shoulder surfing is 5, and other is 1">
            <a:extLst>
              <a:ext uri="{FF2B5EF4-FFF2-40B4-BE49-F238E27FC236}">
                <a16:creationId xmlns:a16="http://schemas.microsoft.com/office/drawing/2014/main" id="{36962E36-105D-4446-B642-28C8B0EAE9B0}"/>
              </a:ext>
            </a:extLst>
          </p:cNvPr>
          <p:cNvGraphicFramePr/>
          <p:nvPr>
            <p:extLst>
              <p:ext uri="{D42A27DB-BD31-4B8C-83A1-F6EECF244321}">
                <p14:modId xmlns:p14="http://schemas.microsoft.com/office/powerpoint/2010/main" val="1081898121"/>
              </p:ext>
            </p:extLst>
          </p:nvPr>
        </p:nvGraphicFramePr>
        <p:xfrm>
          <a:off x="446313" y="1435100"/>
          <a:ext cx="6220493" cy="47032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descr="Pie chart with title &quot;Masking Preferences&quot; Example A, unmasked on focus is 15.38% and Example B, show-hide is 84.62%">
            <a:extLst>
              <a:ext uri="{FF2B5EF4-FFF2-40B4-BE49-F238E27FC236}">
                <a16:creationId xmlns:a16="http://schemas.microsoft.com/office/drawing/2014/main" id="{9ACF5DFE-70C3-4C57-91DD-4FAC30A5A29A}"/>
              </a:ext>
            </a:extLst>
          </p:cNvPr>
          <p:cNvGraphicFramePr/>
          <p:nvPr>
            <p:extLst>
              <p:ext uri="{D42A27DB-BD31-4B8C-83A1-F6EECF244321}">
                <p14:modId xmlns:p14="http://schemas.microsoft.com/office/powerpoint/2010/main" val="4072130243"/>
              </p:ext>
            </p:extLst>
          </p:nvPr>
        </p:nvGraphicFramePr>
        <p:xfrm>
          <a:off x="6982691" y="1435100"/>
          <a:ext cx="4904509" cy="470323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53657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2559-3868-4147-A071-181DCE6A3D7F}"/>
              </a:ext>
            </a:extLst>
          </p:cNvPr>
          <p:cNvSpPr>
            <a:spLocks noGrp="1"/>
          </p:cNvSpPr>
          <p:nvPr>
            <p:ph type="title"/>
          </p:nvPr>
        </p:nvSpPr>
        <p:spPr/>
        <p:txBody>
          <a:bodyPr/>
          <a:lstStyle/>
          <a:p>
            <a:r>
              <a:rPr lang="en-US" dirty="0"/>
              <a:t>Feedback on the solutions</a:t>
            </a:r>
          </a:p>
        </p:txBody>
      </p:sp>
      <p:sp>
        <p:nvSpPr>
          <p:cNvPr id="3" name="Content Placeholder 2">
            <a:extLst>
              <a:ext uri="{FF2B5EF4-FFF2-40B4-BE49-F238E27FC236}">
                <a16:creationId xmlns:a16="http://schemas.microsoft.com/office/drawing/2014/main" id="{EB36E7F0-1146-424E-AF41-BCD0E929F195}"/>
              </a:ext>
            </a:extLst>
          </p:cNvPr>
          <p:cNvSpPr>
            <a:spLocks noGrp="1"/>
          </p:cNvSpPr>
          <p:nvPr>
            <p:ph idx="1"/>
          </p:nvPr>
        </p:nvSpPr>
        <p:spPr>
          <a:xfrm>
            <a:off x="446315" y="1463040"/>
            <a:ext cx="11174185" cy="1140460"/>
          </a:xfrm>
        </p:spPr>
        <p:txBody>
          <a:bodyPr/>
          <a:lstStyle/>
          <a:p>
            <a:pPr marL="0" indent="0">
              <a:buNone/>
            </a:pPr>
            <a:r>
              <a:rPr lang="en-US" sz="2400" dirty="0">
                <a:solidFill>
                  <a:schemeClr val="tx1"/>
                </a:solidFill>
              </a:rPr>
              <a:t>Users find show/hide better due to familiarity, user choice, and security (esp. for blind and low vision users) in whether to expose data.</a:t>
            </a:r>
          </a:p>
        </p:txBody>
      </p:sp>
      <p:sp>
        <p:nvSpPr>
          <p:cNvPr id="4" name="TextBox 3">
            <a:extLst>
              <a:ext uri="{FF2B5EF4-FFF2-40B4-BE49-F238E27FC236}">
                <a16:creationId xmlns:a16="http://schemas.microsoft.com/office/drawing/2014/main" id="{445180E8-2386-4BDB-A33D-91C916F7ADC1}"/>
              </a:ext>
            </a:extLst>
          </p:cNvPr>
          <p:cNvSpPr txBox="1"/>
          <p:nvPr/>
        </p:nvSpPr>
        <p:spPr>
          <a:xfrm>
            <a:off x="1273630" y="2743200"/>
            <a:ext cx="9144000" cy="3323987"/>
          </a:xfrm>
          <a:prstGeom prst="rect">
            <a:avLst/>
          </a:prstGeom>
          <a:noFill/>
        </p:spPr>
        <p:txBody>
          <a:bodyPr wrap="square" rtlCol="0">
            <a:spAutoFit/>
          </a:bodyPr>
          <a:lstStyle/>
          <a:p>
            <a:pPr marL="0" indent="0">
              <a:buNone/>
            </a:pPr>
            <a:r>
              <a:rPr lang="en-US" sz="2400" dirty="0"/>
              <a:t>It allows me to have control of the show/hide.  I might be at home and don't care who sees the info or I might be on public transit and want to make sure that the info can't be seen by prying eyes.</a:t>
            </a:r>
          </a:p>
          <a:p>
            <a:pPr marL="0" indent="0">
              <a:buNone/>
            </a:pPr>
            <a:endParaRPr lang="en-US" sz="2400" dirty="0"/>
          </a:p>
          <a:p>
            <a:pPr marL="0" indent="0">
              <a:buNone/>
            </a:pPr>
            <a:r>
              <a:rPr lang="en-US" sz="2400" dirty="0"/>
              <a:t>I like the ability to show what I typed so that I can make sure it's accurate. I often turn numbers around by accident due to cognitive issues, so it's nice to double-check.</a:t>
            </a:r>
          </a:p>
          <a:p>
            <a:endParaRPr lang="en-US" dirty="0"/>
          </a:p>
        </p:txBody>
      </p:sp>
      <p:pic>
        <p:nvPicPr>
          <p:cNvPr id="6" name="Graphic 5" descr="Open quotation mark with solid fill">
            <a:extLst>
              <a:ext uri="{FF2B5EF4-FFF2-40B4-BE49-F238E27FC236}">
                <a16:creationId xmlns:a16="http://schemas.microsoft.com/office/drawing/2014/main" id="{5C268713-6E9C-4182-B5BB-CAD7D0D193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6314" y="2429333"/>
            <a:ext cx="914400" cy="914400"/>
          </a:xfrm>
          <a:prstGeom prst="rect">
            <a:avLst/>
          </a:prstGeom>
        </p:spPr>
      </p:pic>
      <p:pic>
        <p:nvPicPr>
          <p:cNvPr id="7" name="Graphic 6" descr="Open quotation mark with solid fill">
            <a:extLst>
              <a:ext uri="{FF2B5EF4-FFF2-40B4-BE49-F238E27FC236}">
                <a16:creationId xmlns:a16="http://schemas.microsoft.com/office/drawing/2014/main" id="{3085C4A1-AB95-44A2-BDF7-676B028E0A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6314" y="4268247"/>
            <a:ext cx="914400" cy="914400"/>
          </a:xfrm>
          <a:prstGeom prst="rect">
            <a:avLst/>
          </a:prstGeom>
        </p:spPr>
      </p:pic>
    </p:spTree>
    <p:extLst>
      <p:ext uri="{BB962C8B-B14F-4D97-AF65-F5344CB8AC3E}">
        <p14:creationId xmlns:p14="http://schemas.microsoft.com/office/powerpoint/2010/main" val="1857485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2559-3868-4147-A071-181DCE6A3D7F}"/>
              </a:ext>
            </a:extLst>
          </p:cNvPr>
          <p:cNvSpPr>
            <a:spLocks noGrp="1"/>
          </p:cNvSpPr>
          <p:nvPr>
            <p:ph type="title"/>
          </p:nvPr>
        </p:nvSpPr>
        <p:spPr/>
        <p:txBody>
          <a:bodyPr/>
          <a:lstStyle/>
          <a:p>
            <a:r>
              <a:rPr lang="en-US" dirty="0"/>
              <a:t>Autofill usage</a:t>
            </a:r>
          </a:p>
        </p:txBody>
      </p:sp>
      <p:sp>
        <p:nvSpPr>
          <p:cNvPr id="7" name="Content Placeholder 2">
            <a:extLst>
              <a:ext uri="{FF2B5EF4-FFF2-40B4-BE49-F238E27FC236}">
                <a16:creationId xmlns:a16="http://schemas.microsoft.com/office/drawing/2014/main" id="{DD0E3F6A-3C8A-4D3B-95E5-75F3C6EB6696}"/>
              </a:ext>
            </a:extLst>
          </p:cNvPr>
          <p:cNvSpPr txBox="1">
            <a:spLocks/>
          </p:cNvSpPr>
          <p:nvPr/>
        </p:nvSpPr>
        <p:spPr>
          <a:xfrm>
            <a:off x="446314" y="1463040"/>
            <a:ext cx="11329567" cy="161411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spcAft>
                <a:spcPts val="1200"/>
              </a:spcAft>
              <a:buFont typeface="Arial" panose="020B0604020202020204" pitchFamily="34" charset="0"/>
              <a:buChar char="•"/>
              <a:defRPr sz="18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600"/>
              </a:spcBef>
              <a:spcAft>
                <a:spcPts val="1200"/>
              </a:spcAft>
              <a:buFont typeface="Arial" panose="020B0604020202020204" pitchFamily="34" charset="0"/>
              <a:buChar char="•"/>
              <a:defRPr sz="1600" b="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600"/>
              </a:spcBef>
              <a:spcAft>
                <a:spcPts val="1200"/>
              </a:spcAft>
              <a:buFont typeface="Arial" panose="020B0604020202020204" pitchFamily="34" charset="0"/>
              <a:buChar char="•"/>
              <a:defRPr sz="1400" b="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en-US" sz="2400" dirty="0">
                <a:solidFill>
                  <a:schemeClr val="tx1"/>
                </a:solidFill>
              </a:rPr>
              <a:t>Many security professionals claim that autocomplete=“off” and preventing copy-paste is “more secure”, but this only increases the likelihood that someone will need to ask for help and unintentionally expose their data.</a:t>
            </a:r>
          </a:p>
          <a:p>
            <a:pPr>
              <a:buFont typeface="Wingdings" panose="05000000000000000000" pitchFamily="2" charset="2"/>
              <a:buChar char="§"/>
            </a:pPr>
            <a:endParaRPr lang="en-US" sz="2400" dirty="0">
              <a:solidFill>
                <a:schemeClr val="tx1"/>
              </a:solidFill>
            </a:endParaRPr>
          </a:p>
        </p:txBody>
      </p:sp>
      <p:graphicFrame>
        <p:nvGraphicFramePr>
          <p:cNvPr id="6" name="Content Placeholder 5" descr="Autofill usage bar chart. Always is zero. Frequently is 8. Sometimes is 2. Rarely and Never is 1.">
            <a:extLst>
              <a:ext uri="{FF2B5EF4-FFF2-40B4-BE49-F238E27FC236}">
                <a16:creationId xmlns:a16="http://schemas.microsoft.com/office/drawing/2014/main" id="{BFA4951F-6453-4225-BCA8-10A440E69D06}"/>
              </a:ext>
            </a:extLst>
          </p:cNvPr>
          <p:cNvGraphicFramePr>
            <a:graphicFrameLocks noGrp="1"/>
          </p:cNvGraphicFramePr>
          <p:nvPr>
            <p:ph idx="1"/>
            <p:extLst>
              <p:ext uri="{D42A27DB-BD31-4B8C-83A1-F6EECF244321}">
                <p14:modId xmlns:p14="http://schemas.microsoft.com/office/powerpoint/2010/main" val="611433997"/>
              </p:ext>
            </p:extLst>
          </p:nvPr>
        </p:nvGraphicFramePr>
        <p:xfrm>
          <a:off x="3403827" y="3262022"/>
          <a:ext cx="5384346" cy="30957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34124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D8694222-4D81-4A9A-93A2-23C89102F234}"/>
              </a:ext>
            </a:extLst>
          </p:cNvPr>
          <p:cNvSpPr>
            <a:spLocks noGrp="1"/>
          </p:cNvSpPr>
          <p:nvPr>
            <p:ph type="title"/>
          </p:nvPr>
        </p:nvSpPr>
        <p:spPr>
          <a:xfrm>
            <a:off x="696686" y="1847088"/>
            <a:ext cx="10587010" cy="1115568"/>
          </a:xfrm>
        </p:spPr>
        <p:txBody>
          <a:bodyPr wrap="square" anchor="t">
            <a:normAutofit/>
          </a:bodyPr>
          <a:lstStyle/>
          <a:p>
            <a:r>
              <a:rPr lang="en-US" dirty="0"/>
              <a:t>The Solution </a:t>
            </a:r>
            <a:r>
              <a:rPr lang="en-US" dirty="0">
                <a:solidFill>
                  <a:schemeClr val="bg1"/>
                </a:solidFill>
              </a:rPr>
              <a:t>title</a:t>
            </a:r>
          </a:p>
        </p:txBody>
      </p:sp>
      <p:pic>
        <p:nvPicPr>
          <p:cNvPr id="7" name="Picture Placeholder 8">
            <a:extLst>
              <a:ext uri="{FF2B5EF4-FFF2-40B4-BE49-F238E27FC236}">
                <a16:creationId xmlns:a16="http://schemas.microsoft.com/office/drawing/2014/main" id="{F6AB64ED-618F-40D2-AB29-8CA6FB4C6836}"/>
              </a:ext>
              <a:ext uri="{C183D7F6-B498-43B3-948B-1728B52AA6E4}">
                <adec:decorative xmlns:adec="http://schemas.microsoft.com/office/drawing/2017/decorative" val="1"/>
              </a:ext>
            </a:extLst>
          </p:cNvPr>
          <p:cNvPicPr>
            <a:picLocks noChangeAspect="1"/>
          </p:cNvPicPr>
          <p:nvPr/>
        </p:nvPicPr>
        <p:blipFill rotWithShape="1">
          <a:blip r:embed="rId3"/>
          <a:srcRect t="51564" b="13536"/>
          <a:stretch/>
        </p:blipFill>
        <p:spPr>
          <a:xfrm>
            <a:off x="123992" y="4590288"/>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noFill/>
          <a:scene3d>
            <a:camera prst="orthographicFront">
              <a:rot lat="0" lon="21599994" rev="0"/>
            </a:camera>
            <a:lightRig rig="threePt" dir="t"/>
          </a:scene3d>
        </p:spPr>
      </p:pic>
    </p:spTree>
    <p:extLst>
      <p:ext uri="{BB962C8B-B14F-4D97-AF65-F5344CB8AC3E}">
        <p14:creationId xmlns:p14="http://schemas.microsoft.com/office/powerpoint/2010/main" val="2052242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E6DB-C9C5-4823-97D8-CD24A26CE284}"/>
              </a:ext>
            </a:extLst>
          </p:cNvPr>
          <p:cNvSpPr>
            <a:spLocks noGrp="1"/>
          </p:cNvSpPr>
          <p:nvPr>
            <p:ph type="title"/>
          </p:nvPr>
        </p:nvSpPr>
        <p:spPr/>
        <p:txBody>
          <a:bodyPr wrap="square" anchor="ctr">
            <a:normAutofit/>
          </a:bodyPr>
          <a:lstStyle/>
          <a:p>
            <a:r>
              <a:rPr lang="en-US" sz="3300" dirty="0"/>
              <a:t>The Solution</a:t>
            </a:r>
          </a:p>
        </p:txBody>
      </p:sp>
      <p:graphicFrame>
        <p:nvGraphicFramePr>
          <p:cNvPr id="5" name="Content Placeholder 2">
            <a:extLst>
              <a:ext uri="{FF2B5EF4-FFF2-40B4-BE49-F238E27FC236}">
                <a16:creationId xmlns:a16="http://schemas.microsoft.com/office/drawing/2014/main" id="{9F9DBA4C-A92E-44C3-A674-BD42434167CC}"/>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3780072266"/>
              </p:ext>
            </p:extLst>
          </p:nvPr>
        </p:nvGraphicFramePr>
        <p:xfrm>
          <a:off x="446088" y="1463675"/>
          <a:ext cx="9136824" cy="4768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5359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17D27D-24D7-4463-8128-1E32A2BD0C87}"/>
              </a:ext>
            </a:extLst>
          </p:cNvPr>
          <p:cNvSpPr>
            <a:spLocks noGrp="1"/>
          </p:cNvSpPr>
          <p:nvPr>
            <p:ph type="title"/>
          </p:nvPr>
        </p:nvSpPr>
        <p:spPr>
          <a:xfrm>
            <a:off x="446314" y="493776"/>
            <a:ext cx="5170715" cy="1089529"/>
          </a:xfrm>
        </p:spPr>
        <p:txBody>
          <a:bodyPr wrap="square" anchor="ctr">
            <a:normAutofit/>
          </a:bodyPr>
          <a:lstStyle/>
          <a:p>
            <a:r>
              <a:rPr lang="en-US" dirty="0"/>
              <a:t>Step 1: </a:t>
            </a:r>
            <a:br>
              <a:rPr lang="en-US" dirty="0"/>
            </a:br>
            <a:r>
              <a:rPr lang="en-US" dirty="0"/>
              <a:t>Start with semantics</a:t>
            </a:r>
          </a:p>
        </p:txBody>
      </p:sp>
      <p:sp>
        <p:nvSpPr>
          <p:cNvPr id="6" name="Content Placeholder 5">
            <a:extLst>
              <a:ext uri="{FF2B5EF4-FFF2-40B4-BE49-F238E27FC236}">
                <a16:creationId xmlns:a16="http://schemas.microsoft.com/office/drawing/2014/main" id="{5EAE4F53-7D1F-41BE-B96D-9D32AF58EF0A}"/>
              </a:ext>
            </a:extLst>
          </p:cNvPr>
          <p:cNvSpPr>
            <a:spLocks noGrp="1"/>
          </p:cNvSpPr>
          <p:nvPr>
            <p:ph type="body" sz="quarter" idx="17"/>
          </p:nvPr>
        </p:nvSpPr>
        <p:spPr>
          <a:xfrm>
            <a:off x="571499" y="1890792"/>
            <a:ext cx="5045529" cy="4726983"/>
          </a:xfrm>
        </p:spPr>
        <p:txBody>
          <a:bodyPr>
            <a:normAutofit/>
          </a:bodyPr>
          <a:lstStyle/>
          <a:p>
            <a:pPr marL="342900" indent="-342900">
              <a:lnSpc>
                <a:spcPct val="125000"/>
              </a:lnSpc>
              <a:buFont typeface="Wingdings" panose="05000000000000000000" pitchFamily="2" charset="2"/>
              <a:buChar char="q"/>
            </a:pPr>
            <a:r>
              <a:rPr lang="en-US" sz="2200" dirty="0"/>
              <a:t>Use semantic labels and inputs that are associated, ideally within a &lt;form&gt; element </a:t>
            </a:r>
          </a:p>
          <a:p>
            <a:pPr marL="342900" indent="-342900">
              <a:lnSpc>
                <a:spcPct val="125000"/>
              </a:lnSpc>
              <a:buFont typeface="Wingdings" panose="05000000000000000000" pitchFamily="2" charset="2"/>
              <a:buChar char="q"/>
            </a:pPr>
            <a:r>
              <a:rPr lang="en-US" sz="2200" dirty="0"/>
              <a:t>If using a confirmation field, group the original input and confirmation in a &lt;fieldset&gt;</a:t>
            </a:r>
          </a:p>
          <a:p>
            <a:pPr marL="342900" indent="-342900">
              <a:lnSpc>
                <a:spcPct val="125000"/>
              </a:lnSpc>
              <a:buFont typeface="Wingdings" panose="05000000000000000000" pitchFamily="2" charset="2"/>
              <a:buChar char="q"/>
            </a:pPr>
            <a:r>
              <a:rPr lang="en-US" sz="2200" dirty="0"/>
              <a:t>If using an acronym, expand the acronym for screen reader users using aria-label or another technique</a:t>
            </a:r>
          </a:p>
        </p:txBody>
      </p:sp>
      <p:sp>
        <p:nvSpPr>
          <p:cNvPr id="11" name="Picture Placeholder 1" descr="HTML code showing code for form fields that is semantically correct. Form fields for SSN and Confirm SSN have programmatically correct field labels and are part of a fieldset.">
            <a:extLst>
              <a:ext uri="{FF2B5EF4-FFF2-40B4-BE49-F238E27FC236}">
                <a16:creationId xmlns:a16="http://schemas.microsoft.com/office/drawing/2014/main" id="{710497BD-9263-4172-8384-B4F0B4DFC77F}"/>
              </a:ext>
            </a:extLst>
          </p:cNvPr>
          <p:cNvSpPr>
            <a:spLocks noGrp="1"/>
          </p:cNvSpPr>
          <p:nvPr>
            <p:ph type="pic" sz="quarter" idx="13"/>
          </p:nvPr>
        </p:nvSpPr>
        <p:spPr>
          <a:xfrm>
            <a:off x="6299200" y="0"/>
            <a:ext cx="5892800" cy="6858000"/>
          </a:xfrm>
          <a:solidFill>
            <a:schemeClr val="tx2"/>
          </a:solidFill>
        </p:spPr>
      </p:sp>
      <p:sp>
        <p:nvSpPr>
          <p:cNvPr id="2" name="TextBox 1">
            <a:extLst>
              <a:ext uri="{FF2B5EF4-FFF2-40B4-BE49-F238E27FC236}">
                <a16:creationId xmlns:a16="http://schemas.microsoft.com/office/drawing/2014/main" id="{61CB9ED7-4410-452F-81CB-72AF9021CCC6}"/>
              </a:ext>
            </a:extLst>
          </p:cNvPr>
          <p:cNvSpPr txBox="1"/>
          <p:nvPr/>
        </p:nvSpPr>
        <p:spPr>
          <a:xfrm>
            <a:off x="6579891" y="1038540"/>
            <a:ext cx="5331417" cy="5324535"/>
          </a:xfrm>
          <a:prstGeom prst="rect">
            <a:avLst/>
          </a:prstGeom>
          <a:noFill/>
        </p:spPr>
        <p:txBody>
          <a:bodyPr wrap="square" rtlCol="0">
            <a:spAutoFit/>
          </a:bodyPr>
          <a:lstStyle/>
          <a:p>
            <a:pPr defTabSz="274320"/>
            <a:r>
              <a:rPr lang="en-US" sz="2000" dirty="0">
                <a:solidFill>
                  <a:schemeClr val="bg1">
                    <a:lumMod val="95000"/>
                  </a:schemeClr>
                </a:solidFill>
              </a:rPr>
              <a:t>&lt;form aria-labelledby=“form-name”&gt;</a:t>
            </a:r>
          </a:p>
          <a:p>
            <a:pPr defTabSz="274320"/>
            <a:r>
              <a:rPr lang="en-US" sz="2000" dirty="0">
                <a:solidFill>
                  <a:schemeClr val="bg1">
                    <a:lumMod val="95000"/>
                  </a:schemeClr>
                </a:solidFill>
              </a:rPr>
              <a:t>	&lt;h2 id=“form-name”&gt;Personal </a:t>
            </a:r>
          </a:p>
          <a:p>
            <a:pPr defTabSz="274320"/>
            <a:r>
              <a:rPr lang="en-US" sz="2000" dirty="0">
                <a:solidFill>
                  <a:schemeClr val="bg1">
                    <a:lumMod val="95000"/>
                  </a:schemeClr>
                </a:solidFill>
              </a:rPr>
              <a:t>	Info&lt;/h2&gt;</a:t>
            </a:r>
          </a:p>
          <a:p>
            <a:pPr defTabSz="274320"/>
            <a:r>
              <a:rPr lang="en-US" sz="2000" dirty="0">
                <a:solidFill>
                  <a:schemeClr val="bg1">
                    <a:lumMod val="95000"/>
                  </a:schemeClr>
                </a:solidFill>
              </a:rPr>
              <a:t>	[…]</a:t>
            </a:r>
          </a:p>
          <a:p>
            <a:pPr defTabSz="274320"/>
            <a:endParaRPr lang="en-US" sz="2000" dirty="0">
              <a:solidFill>
                <a:schemeClr val="bg1">
                  <a:lumMod val="95000"/>
                </a:schemeClr>
              </a:solidFill>
            </a:endParaRPr>
          </a:p>
          <a:p>
            <a:pPr defTabSz="274320"/>
            <a:r>
              <a:rPr lang="en-US" sz="2000" dirty="0">
                <a:solidFill>
                  <a:schemeClr val="bg1">
                    <a:lumMod val="95000"/>
                  </a:schemeClr>
                </a:solidFill>
              </a:rPr>
              <a:t>	&lt;fieldset&gt;</a:t>
            </a:r>
          </a:p>
          <a:p>
            <a:pPr defTabSz="274320"/>
            <a:r>
              <a:rPr lang="en-US" sz="2000" dirty="0">
                <a:solidFill>
                  <a:schemeClr val="bg1">
                    <a:lumMod val="95000"/>
                  </a:schemeClr>
                </a:solidFill>
              </a:rPr>
              <a:t>		&lt;legend&gt;Type and confirm your </a:t>
            </a:r>
          </a:p>
          <a:p>
            <a:pPr defTabSz="274320"/>
            <a:r>
              <a:rPr lang="en-US" sz="2000" dirty="0">
                <a:solidFill>
                  <a:schemeClr val="bg1">
                    <a:lumMod val="95000"/>
                  </a:schemeClr>
                </a:solidFill>
              </a:rPr>
              <a:t>		SSNs&lt;/legend&gt;</a:t>
            </a:r>
          </a:p>
          <a:p>
            <a:pPr defTabSz="274320"/>
            <a:r>
              <a:rPr lang="en-US" sz="2000" dirty="0">
                <a:solidFill>
                  <a:schemeClr val="bg1">
                    <a:lumMod val="95000"/>
                  </a:schemeClr>
                </a:solidFill>
              </a:rPr>
              <a:t>		&lt;label for=“ssn”&gt;Social Security </a:t>
            </a:r>
          </a:p>
          <a:p>
            <a:pPr defTabSz="274320"/>
            <a:r>
              <a:rPr lang="en-US" sz="2000" dirty="0">
                <a:solidFill>
                  <a:schemeClr val="bg1">
                    <a:lumMod val="95000"/>
                  </a:schemeClr>
                </a:solidFill>
              </a:rPr>
              <a:t>		Number&gt;</a:t>
            </a:r>
          </a:p>
          <a:p>
            <a:pPr defTabSz="274320"/>
            <a:r>
              <a:rPr lang="en-US" sz="2000" dirty="0">
                <a:solidFill>
                  <a:schemeClr val="bg1">
                    <a:lumMod val="95000"/>
                  </a:schemeClr>
                </a:solidFill>
              </a:rPr>
              <a:t>		&lt;input id=“ssn”&gt;</a:t>
            </a:r>
          </a:p>
          <a:p>
            <a:pPr defTabSz="274320"/>
            <a:r>
              <a:rPr lang="en-US" sz="2000" dirty="0">
                <a:solidFill>
                  <a:schemeClr val="bg1">
                    <a:lumMod val="95000"/>
                  </a:schemeClr>
                </a:solidFill>
              </a:rPr>
              <a:t>		&lt;label for=“ssn-confirm”&gt;Confirm </a:t>
            </a:r>
          </a:p>
          <a:p>
            <a:pPr defTabSz="274320"/>
            <a:r>
              <a:rPr lang="en-US" sz="2000" dirty="0">
                <a:solidFill>
                  <a:schemeClr val="bg1">
                    <a:lumMod val="95000"/>
                  </a:schemeClr>
                </a:solidFill>
              </a:rPr>
              <a:t>		your SSN&lt;/label&gt;</a:t>
            </a:r>
          </a:p>
          <a:p>
            <a:pPr defTabSz="274320"/>
            <a:r>
              <a:rPr lang="en-US" sz="2000" dirty="0">
                <a:solidFill>
                  <a:schemeClr val="bg1">
                    <a:lumMod val="95000"/>
                  </a:schemeClr>
                </a:solidFill>
              </a:rPr>
              <a:t>		&lt;input id=“ssn-confirm”&gt;</a:t>
            </a:r>
          </a:p>
          <a:p>
            <a:pPr defTabSz="274320"/>
            <a:r>
              <a:rPr lang="en-US" sz="2000" dirty="0">
                <a:solidFill>
                  <a:schemeClr val="bg1">
                    <a:lumMod val="95000"/>
                  </a:schemeClr>
                </a:solidFill>
              </a:rPr>
              <a:t>	&lt;/fieldset&gt;</a:t>
            </a:r>
          </a:p>
          <a:p>
            <a:pPr defTabSz="274320"/>
            <a:endParaRPr lang="en-US" sz="2000" dirty="0">
              <a:solidFill>
                <a:schemeClr val="bg1">
                  <a:lumMod val="95000"/>
                </a:schemeClr>
              </a:solidFill>
            </a:endParaRPr>
          </a:p>
          <a:p>
            <a:pPr defTabSz="274320"/>
            <a:r>
              <a:rPr lang="en-US" sz="2000" dirty="0">
                <a:solidFill>
                  <a:schemeClr val="bg1">
                    <a:lumMod val="95000"/>
                  </a:schemeClr>
                </a:solidFill>
              </a:rPr>
              <a:t>&lt;/form&gt;</a:t>
            </a:r>
          </a:p>
        </p:txBody>
      </p:sp>
    </p:spTree>
    <p:extLst>
      <p:ext uri="{BB962C8B-B14F-4D97-AF65-F5344CB8AC3E}">
        <p14:creationId xmlns:p14="http://schemas.microsoft.com/office/powerpoint/2010/main" val="1040624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17D27D-24D7-4463-8128-1E32A2BD0C87}"/>
              </a:ext>
            </a:extLst>
          </p:cNvPr>
          <p:cNvSpPr>
            <a:spLocks noGrp="1"/>
          </p:cNvSpPr>
          <p:nvPr>
            <p:ph type="title"/>
          </p:nvPr>
        </p:nvSpPr>
        <p:spPr/>
        <p:txBody>
          <a:bodyPr/>
          <a:lstStyle/>
          <a:p>
            <a:r>
              <a:rPr lang="en-US" dirty="0"/>
              <a:t>Step 2: Use show-hide functionality</a:t>
            </a:r>
          </a:p>
        </p:txBody>
      </p:sp>
      <p:sp>
        <p:nvSpPr>
          <p:cNvPr id="6" name="Content Placeholder 5">
            <a:extLst>
              <a:ext uri="{FF2B5EF4-FFF2-40B4-BE49-F238E27FC236}">
                <a16:creationId xmlns:a16="http://schemas.microsoft.com/office/drawing/2014/main" id="{5EAE4F53-7D1F-41BE-B96D-9D32AF58EF0A}"/>
              </a:ext>
            </a:extLst>
          </p:cNvPr>
          <p:cNvSpPr>
            <a:spLocks noGrp="1"/>
          </p:cNvSpPr>
          <p:nvPr>
            <p:ph idx="1"/>
          </p:nvPr>
        </p:nvSpPr>
        <p:spPr>
          <a:xfrm>
            <a:off x="446315" y="1463041"/>
            <a:ext cx="7332909" cy="693306"/>
          </a:xfrm>
        </p:spPr>
        <p:txBody>
          <a:bodyPr/>
          <a:lstStyle/>
          <a:p>
            <a:pPr marL="0" indent="0">
              <a:lnSpc>
                <a:spcPct val="125000"/>
              </a:lnSpc>
              <a:buNone/>
            </a:pPr>
            <a:r>
              <a:rPr lang="en-US" sz="2400" b="1" dirty="0"/>
              <a:t>Show-hide should be the standard rather than unmasked on focus:</a:t>
            </a:r>
          </a:p>
        </p:txBody>
      </p:sp>
      <p:sp>
        <p:nvSpPr>
          <p:cNvPr id="7" name="TextBox 6">
            <a:extLst>
              <a:ext uri="{FF2B5EF4-FFF2-40B4-BE49-F238E27FC236}">
                <a16:creationId xmlns:a16="http://schemas.microsoft.com/office/drawing/2014/main" id="{45C68D80-8F69-45E0-AE96-EED607A1A00B}"/>
              </a:ext>
            </a:extLst>
          </p:cNvPr>
          <p:cNvSpPr txBox="1"/>
          <p:nvPr/>
        </p:nvSpPr>
        <p:spPr>
          <a:xfrm>
            <a:off x="573206" y="2637084"/>
            <a:ext cx="7206018" cy="15838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ct val="125000"/>
              </a:lnSpc>
              <a:spcAft>
                <a:spcPts val="600"/>
              </a:spcAft>
              <a:buFont typeface="Wingdings" panose="05000000000000000000" pitchFamily="2" charset="2"/>
              <a:buChar char="ü"/>
            </a:pPr>
            <a:r>
              <a:rPr lang="en-US" sz="2400" dirty="0"/>
              <a:t>User choice</a:t>
            </a:r>
          </a:p>
          <a:p>
            <a:pPr>
              <a:lnSpc>
                <a:spcPct val="125000"/>
              </a:lnSpc>
              <a:spcAft>
                <a:spcPts val="600"/>
              </a:spcAft>
              <a:buFont typeface="Wingdings" panose="05000000000000000000" pitchFamily="2" charset="2"/>
              <a:buChar char="ü"/>
            </a:pPr>
            <a:r>
              <a:rPr lang="en-US" sz="2400" dirty="0"/>
              <a:t>Security for at-risk disabled populations</a:t>
            </a:r>
          </a:p>
          <a:p>
            <a:pPr>
              <a:lnSpc>
                <a:spcPct val="125000"/>
              </a:lnSpc>
              <a:spcAft>
                <a:spcPts val="600"/>
              </a:spcAft>
              <a:buFont typeface="Wingdings" panose="05000000000000000000" pitchFamily="2" charset="2"/>
              <a:buChar char="ü"/>
            </a:pPr>
            <a:r>
              <a:rPr lang="en-US" sz="2400" dirty="0"/>
              <a:t>Familiarity</a:t>
            </a:r>
            <a:endParaRPr lang="en-US" sz="2400" b="1" dirty="0"/>
          </a:p>
        </p:txBody>
      </p:sp>
    </p:spTree>
    <p:extLst>
      <p:ext uri="{BB962C8B-B14F-4D97-AF65-F5344CB8AC3E}">
        <p14:creationId xmlns:p14="http://schemas.microsoft.com/office/powerpoint/2010/main" val="2912915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17D27D-24D7-4463-8128-1E32A2BD0C87}"/>
              </a:ext>
            </a:extLst>
          </p:cNvPr>
          <p:cNvSpPr>
            <a:spLocks noGrp="1"/>
          </p:cNvSpPr>
          <p:nvPr>
            <p:ph type="title"/>
          </p:nvPr>
        </p:nvSpPr>
        <p:spPr/>
        <p:txBody>
          <a:bodyPr/>
          <a:lstStyle/>
          <a:p>
            <a:r>
              <a:rPr lang="en-US" dirty="0"/>
              <a:t>Button, switch, or checkbox?</a:t>
            </a:r>
          </a:p>
        </p:txBody>
      </p:sp>
      <p:graphicFrame>
        <p:nvGraphicFramePr>
          <p:cNvPr id="2" name="Diagram 1">
            <a:extLst>
              <a:ext uri="{FF2B5EF4-FFF2-40B4-BE49-F238E27FC236}">
                <a16:creationId xmlns:a16="http://schemas.microsoft.com/office/drawing/2014/main" id="{5B4315C8-826B-479B-8497-6BF8DA30A7E3}"/>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507427865"/>
              </p:ext>
            </p:extLst>
          </p:nvPr>
        </p:nvGraphicFramePr>
        <p:xfrm>
          <a:off x="446314" y="1267587"/>
          <a:ext cx="10599638" cy="50901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333A26E-7B4F-4124-AB06-F1830A7A11A5}"/>
              </a:ext>
              <a:ext uri="{C183D7F6-B498-43B3-948B-1728B52AA6E4}">
                <adec:decorative xmlns:adec="http://schemas.microsoft.com/office/drawing/2017/decorative" val="1"/>
              </a:ext>
            </a:extLst>
          </p:cNvPr>
          <p:cNvSpPr/>
          <p:nvPr/>
        </p:nvSpPr>
        <p:spPr>
          <a:xfrm>
            <a:off x="700571" y="2045675"/>
            <a:ext cx="914400" cy="456027"/>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4" name="Graphic 13" descr="Ethernet with solid fill">
            <a:extLst>
              <a:ext uri="{FF2B5EF4-FFF2-40B4-BE49-F238E27FC236}">
                <a16:creationId xmlns:a16="http://schemas.microsoft.com/office/drawing/2014/main" id="{AB65463F-493D-4488-B2F8-500E6F3694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4871" y="1919065"/>
            <a:ext cx="709246" cy="709246"/>
          </a:xfrm>
          <a:prstGeom prst="rect">
            <a:avLst/>
          </a:prstGeom>
        </p:spPr>
      </p:pic>
      <p:pic>
        <p:nvPicPr>
          <p:cNvPr id="7" name="Graphic 6" descr="Toggle with solid fill">
            <a:extLst>
              <a:ext uri="{FF2B5EF4-FFF2-40B4-BE49-F238E27FC236}">
                <a16:creationId xmlns:a16="http://schemas.microsoft.com/office/drawing/2014/main" id="{28DFA286-958D-4791-A688-229443587F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5710" y="3364226"/>
            <a:ext cx="914400" cy="914400"/>
          </a:xfrm>
          <a:prstGeom prst="rect">
            <a:avLst/>
          </a:prstGeom>
        </p:spPr>
      </p:pic>
      <p:pic>
        <p:nvPicPr>
          <p:cNvPr id="4" name="Graphic 3" descr="Checkbox Checked with solid fill">
            <a:extLst>
              <a:ext uri="{FF2B5EF4-FFF2-40B4-BE49-F238E27FC236}">
                <a16:creationId xmlns:a16="http://schemas.microsoft.com/office/drawing/2014/main" id="{9C49B817-14CA-4825-8E08-42F0BB8814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579" y="4812325"/>
            <a:ext cx="1084384" cy="1084384"/>
          </a:xfrm>
          <a:prstGeom prst="rect">
            <a:avLst/>
          </a:prstGeom>
        </p:spPr>
      </p:pic>
    </p:spTree>
    <p:extLst>
      <p:ext uri="{BB962C8B-B14F-4D97-AF65-F5344CB8AC3E}">
        <p14:creationId xmlns:p14="http://schemas.microsoft.com/office/powerpoint/2010/main" val="3239945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17D27D-24D7-4463-8128-1E32A2BD0C87}"/>
              </a:ext>
            </a:extLst>
          </p:cNvPr>
          <p:cNvSpPr>
            <a:spLocks noGrp="1"/>
          </p:cNvSpPr>
          <p:nvPr>
            <p:ph type="title"/>
          </p:nvPr>
        </p:nvSpPr>
        <p:spPr/>
        <p:txBody>
          <a:bodyPr/>
          <a:lstStyle/>
          <a:p>
            <a:r>
              <a:rPr lang="en-US" dirty="0"/>
              <a:t>Additional considerations for show-hide</a:t>
            </a:r>
          </a:p>
        </p:txBody>
      </p:sp>
      <p:sp>
        <p:nvSpPr>
          <p:cNvPr id="6" name="Content Placeholder 5">
            <a:extLst>
              <a:ext uri="{FF2B5EF4-FFF2-40B4-BE49-F238E27FC236}">
                <a16:creationId xmlns:a16="http://schemas.microsoft.com/office/drawing/2014/main" id="{5EAE4F53-7D1F-41BE-B96D-9D32AF58EF0A}"/>
              </a:ext>
            </a:extLst>
          </p:cNvPr>
          <p:cNvSpPr>
            <a:spLocks noGrp="1"/>
          </p:cNvSpPr>
          <p:nvPr>
            <p:ph idx="1"/>
          </p:nvPr>
        </p:nvSpPr>
        <p:spPr>
          <a:xfrm>
            <a:off x="446315" y="1463040"/>
            <a:ext cx="10640785" cy="4770098"/>
          </a:xfrm>
        </p:spPr>
        <p:txBody>
          <a:bodyPr/>
          <a:lstStyle/>
          <a:p>
            <a:pPr>
              <a:lnSpc>
                <a:spcPct val="125000"/>
              </a:lnSpc>
              <a:buFont typeface="Wingdings" panose="05000000000000000000" pitchFamily="2" charset="2"/>
              <a:buChar char="§"/>
            </a:pPr>
            <a:r>
              <a:rPr lang="en-US" sz="2400" dirty="0"/>
              <a:t>Use text in place of or in addition to icons for show-hide button/switch so that speech recognition users don’t have to guess the accessible label</a:t>
            </a:r>
          </a:p>
          <a:p>
            <a:pPr>
              <a:lnSpc>
                <a:spcPct val="125000"/>
              </a:lnSpc>
              <a:buFont typeface="Wingdings" panose="05000000000000000000" pitchFamily="2" charset="2"/>
              <a:buChar char="§"/>
            </a:pPr>
            <a:r>
              <a:rPr lang="en-US" sz="2400" dirty="0"/>
              <a:t>Place the show-hide button ahead of the input in the DOM and focus order, so users can choose before getting to the form field</a:t>
            </a:r>
          </a:p>
          <a:p>
            <a:pPr>
              <a:lnSpc>
                <a:spcPct val="125000"/>
              </a:lnSpc>
              <a:buFont typeface="Wingdings" panose="05000000000000000000" pitchFamily="2" charset="2"/>
              <a:buChar char="§"/>
            </a:pPr>
            <a:r>
              <a:rPr lang="en-US" sz="2400" dirty="0"/>
              <a:t>Add an aria-live section that announces whether the password has been shown or hidden after activating the button or switch</a:t>
            </a:r>
          </a:p>
          <a:p>
            <a:pPr marL="0" indent="0">
              <a:buNone/>
            </a:pPr>
            <a:endParaRPr lang="en-US" dirty="0"/>
          </a:p>
        </p:txBody>
      </p:sp>
    </p:spTree>
    <p:extLst>
      <p:ext uri="{BB962C8B-B14F-4D97-AF65-F5344CB8AC3E}">
        <p14:creationId xmlns:p14="http://schemas.microsoft.com/office/powerpoint/2010/main" val="3881351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17D27D-24D7-4463-8128-1E32A2BD0C87}"/>
              </a:ext>
            </a:extLst>
          </p:cNvPr>
          <p:cNvSpPr>
            <a:spLocks noGrp="1"/>
          </p:cNvSpPr>
          <p:nvPr>
            <p:ph type="title"/>
          </p:nvPr>
        </p:nvSpPr>
        <p:spPr/>
        <p:txBody>
          <a:bodyPr/>
          <a:lstStyle/>
          <a:p>
            <a:r>
              <a:rPr lang="en-US" dirty="0"/>
              <a:t>Step 3: Allow autofill and pasting </a:t>
            </a:r>
          </a:p>
        </p:txBody>
      </p:sp>
      <p:sp>
        <p:nvSpPr>
          <p:cNvPr id="6" name="Content Placeholder 5">
            <a:extLst>
              <a:ext uri="{FF2B5EF4-FFF2-40B4-BE49-F238E27FC236}">
                <a16:creationId xmlns:a16="http://schemas.microsoft.com/office/drawing/2014/main" id="{5EAE4F53-7D1F-41BE-B96D-9D32AF58EF0A}"/>
              </a:ext>
            </a:extLst>
          </p:cNvPr>
          <p:cNvSpPr>
            <a:spLocks noGrp="1"/>
          </p:cNvSpPr>
          <p:nvPr>
            <p:ph idx="1"/>
          </p:nvPr>
        </p:nvSpPr>
        <p:spPr>
          <a:xfrm>
            <a:off x="446315" y="1463040"/>
            <a:ext cx="9689577" cy="4770098"/>
          </a:xfrm>
        </p:spPr>
        <p:txBody>
          <a:bodyPr/>
          <a:lstStyle/>
          <a:p>
            <a:pPr marL="365760" indent="-365760">
              <a:lnSpc>
                <a:spcPct val="125000"/>
              </a:lnSpc>
              <a:buFont typeface="Wingdings" panose="05000000000000000000" pitchFamily="2" charset="2"/>
              <a:buChar char="q"/>
            </a:pPr>
            <a:r>
              <a:rPr lang="en-US" sz="2400" dirty="0">
                <a:solidFill>
                  <a:schemeClr val="tx1"/>
                </a:solidFill>
              </a:rPr>
              <a:t>Allow autofill through autocomplete attributes and additionally leverage type attributes when appropriate</a:t>
            </a:r>
          </a:p>
          <a:p>
            <a:pPr marL="365760" indent="-365760">
              <a:lnSpc>
                <a:spcPct val="125000"/>
              </a:lnSpc>
              <a:buFont typeface="Wingdings" panose="05000000000000000000" pitchFamily="2" charset="2"/>
              <a:buChar char="q"/>
            </a:pPr>
            <a:r>
              <a:rPr lang="en-US" sz="2400" dirty="0">
                <a:solidFill>
                  <a:schemeClr val="tx1"/>
                </a:solidFill>
              </a:rPr>
              <a:t>Autofill shouldn’t be considered a “fix” to then allow full masking with no ability to unmask</a:t>
            </a:r>
          </a:p>
          <a:p>
            <a:pPr marL="365760" indent="-365760">
              <a:lnSpc>
                <a:spcPct val="125000"/>
              </a:lnSpc>
              <a:buFont typeface="Wingdings" panose="05000000000000000000" pitchFamily="2" charset="2"/>
              <a:buChar char="q"/>
            </a:pPr>
            <a:r>
              <a:rPr lang="en-US" sz="2400" dirty="0">
                <a:solidFill>
                  <a:schemeClr val="tx1"/>
                </a:solidFill>
              </a:rPr>
              <a:t>Allow copy/paste into fields so people can use password keepers, autofill for credit card information, etc.</a:t>
            </a:r>
          </a:p>
        </p:txBody>
      </p:sp>
    </p:spTree>
    <p:extLst>
      <p:ext uri="{BB962C8B-B14F-4D97-AF65-F5344CB8AC3E}">
        <p14:creationId xmlns:p14="http://schemas.microsoft.com/office/powerpoint/2010/main" val="540207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D8694222-4D81-4A9A-93A2-23C89102F234}"/>
              </a:ext>
            </a:extLst>
          </p:cNvPr>
          <p:cNvSpPr>
            <a:spLocks noGrp="1"/>
          </p:cNvSpPr>
          <p:nvPr>
            <p:ph type="title"/>
          </p:nvPr>
        </p:nvSpPr>
        <p:spPr>
          <a:xfrm>
            <a:off x="696686" y="1810512"/>
            <a:ext cx="9666514" cy="1060703"/>
          </a:xfrm>
        </p:spPr>
        <p:txBody>
          <a:bodyPr wrap="square" anchor="t">
            <a:normAutofit/>
          </a:bodyPr>
          <a:lstStyle/>
          <a:p>
            <a:r>
              <a:rPr lang="en-US" dirty="0"/>
              <a:t>Defining the problem</a:t>
            </a:r>
          </a:p>
        </p:txBody>
      </p:sp>
      <p:pic>
        <p:nvPicPr>
          <p:cNvPr id="11" name="Picture Placeholder 8">
            <a:extLst>
              <a:ext uri="{FF2B5EF4-FFF2-40B4-BE49-F238E27FC236}">
                <a16:creationId xmlns:a16="http://schemas.microsoft.com/office/drawing/2014/main" id="{72C2694E-8FAC-475C-8BE9-6B41FE506B49}"/>
              </a:ext>
              <a:ext uri="{C183D7F6-B498-43B3-948B-1728B52AA6E4}">
                <adec:decorative xmlns:adec="http://schemas.microsoft.com/office/drawing/2017/decorative" val="1"/>
              </a:ext>
            </a:extLst>
          </p:cNvPr>
          <p:cNvPicPr>
            <a:picLocks noChangeAspect="1"/>
          </p:cNvPicPr>
          <p:nvPr/>
        </p:nvPicPr>
        <p:blipFill rotWithShape="1">
          <a:blip r:embed="rId2"/>
          <a:srcRect t="51564" b="13536"/>
          <a:stretch/>
        </p:blipFill>
        <p:spPr>
          <a:xfrm>
            <a:off x="128016" y="4590288"/>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noFill/>
          <a:scene3d>
            <a:camera prst="orthographicFront">
              <a:rot lat="0" lon="21599994" rev="0"/>
            </a:camera>
            <a:lightRig rig="threePt" dir="t"/>
          </a:scene3d>
        </p:spPr>
      </p:pic>
    </p:spTree>
    <p:extLst>
      <p:ext uri="{BB962C8B-B14F-4D97-AF65-F5344CB8AC3E}">
        <p14:creationId xmlns:p14="http://schemas.microsoft.com/office/powerpoint/2010/main" val="4603240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17D27D-24D7-4463-8128-1E32A2BD0C87}"/>
              </a:ext>
            </a:extLst>
          </p:cNvPr>
          <p:cNvSpPr>
            <a:spLocks noGrp="1"/>
          </p:cNvSpPr>
          <p:nvPr>
            <p:ph type="title"/>
          </p:nvPr>
        </p:nvSpPr>
        <p:spPr>
          <a:xfrm>
            <a:off x="446314" y="467661"/>
            <a:ext cx="11174186" cy="1089529"/>
          </a:xfrm>
        </p:spPr>
        <p:txBody>
          <a:bodyPr/>
          <a:lstStyle/>
          <a:p>
            <a:r>
              <a:rPr lang="en-US" dirty="0"/>
              <a:t>Step 4: Provide timely instructions and </a:t>
            </a:r>
            <a:br>
              <a:rPr lang="en-US" dirty="0"/>
            </a:br>
            <a:r>
              <a:rPr lang="en-US" dirty="0"/>
              <a:t>clear &amp; concise error messaging </a:t>
            </a:r>
          </a:p>
        </p:txBody>
      </p:sp>
      <p:sp>
        <p:nvSpPr>
          <p:cNvPr id="6" name="Content Placeholder 5">
            <a:extLst>
              <a:ext uri="{FF2B5EF4-FFF2-40B4-BE49-F238E27FC236}">
                <a16:creationId xmlns:a16="http://schemas.microsoft.com/office/drawing/2014/main" id="{5EAE4F53-7D1F-41BE-B96D-9D32AF58EF0A}"/>
              </a:ext>
            </a:extLst>
          </p:cNvPr>
          <p:cNvSpPr>
            <a:spLocks noGrp="1"/>
          </p:cNvSpPr>
          <p:nvPr>
            <p:ph idx="1"/>
          </p:nvPr>
        </p:nvSpPr>
        <p:spPr>
          <a:xfrm>
            <a:off x="446314" y="1773936"/>
            <a:ext cx="9736071" cy="4459202"/>
          </a:xfrm>
        </p:spPr>
        <p:txBody>
          <a:bodyPr/>
          <a:lstStyle/>
          <a:p>
            <a:pPr marL="365760" indent="-365760">
              <a:lnSpc>
                <a:spcPct val="125000"/>
              </a:lnSpc>
              <a:buFont typeface="Wingdings" panose="05000000000000000000" pitchFamily="2" charset="2"/>
              <a:buChar char="q"/>
            </a:pPr>
            <a:r>
              <a:rPr lang="en-US" sz="2400" dirty="0"/>
              <a:t>If there are password requirements, provide them ahead of the form fields, and programmatically associate the instructions with the inputs for screen reader users. </a:t>
            </a:r>
          </a:p>
          <a:p>
            <a:pPr marL="365760" indent="-365760">
              <a:lnSpc>
                <a:spcPct val="125000"/>
              </a:lnSpc>
              <a:buFont typeface="Wingdings" panose="05000000000000000000" pitchFamily="2" charset="2"/>
              <a:buChar char="q"/>
            </a:pPr>
            <a:r>
              <a:rPr lang="en-US" sz="2400" dirty="0"/>
              <a:t>Instructions should not be used alone. Error suggestions for incomplete password requirements should still be supplied.</a:t>
            </a:r>
          </a:p>
          <a:p>
            <a:pPr marL="365760" indent="-365760">
              <a:lnSpc>
                <a:spcPct val="125000"/>
              </a:lnSpc>
              <a:buFont typeface="Wingdings" panose="05000000000000000000" pitchFamily="2" charset="2"/>
              <a:buChar char="q"/>
            </a:pPr>
            <a:r>
              <a:rPr lang="en-US" sz="2400" dirty="0"/>
              <a:t>For sensitive form fields with a specific character requirement, provide error messaging specific to missing or extra digits.</a:t>
            </a:r>
          </a:p>
        </p:txBody>
      </p:sp>
    </p:spTree>
    <p:extLst>
      <p:ext uri="{BB962C8B-B14F-4D97-AF65-F5344CB8AC3E}">
        <p14:creationId xmlns:p14="http://schemas.microsoft.com/office/powerpoint/2010/main" val="95380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17D27D-24D7-4463-8128-1E32A2BD0C87}"/>
              </a:ext>
            </a:extLst>
          </p:cNvPr>
          <p:cNvSpPr>
            <a:spLocks noGrp="1"/>
          </p:cNvSpPr>
          <p:nvPr>
            <p:ph type="title"/>
          </p:nvPr>
        </p:nvSpPr>
        <p:spPr>
          <a:xfrm>
            <a:off x="446314" y="467661"/>
            <a:ext cx="11174186" cy="1089529"/>
          </a:xfrm>
        </p:spPr>
        <p:txBody>
          <a:bodyPr/>
          <a:lstStyle/>
          <a:p>
            <a:r>
              <a:rPr lang="en-US" dirty="0"/>
              <a:t>Step 5: Offer a way to reverse or confirm potential user errors </a:t>
            </a:r>
          </a:p>
        </p:txBody>
      </p:sp>
      <p:sp>
        <p:nvSpPr>
          <p:cNvPr id="6" name="Content Placeholder 5">
            <a:extLst>
              <a:ext uri="{FF2B5EF4-FFF2-40B4-BE49-F238E27FC236}">
                <a16:creationId xmlns:a16="http://schemas.microsoft.com/office/drawing/2014/main" id="{5EAE4F53-7D1F-41BE-B96D-9D32AF58EF0A}"/>
              </a:ext>
            </a:extLst>
          </p:cNvPr>
          <p:cNvSpPr>
            <a:spLocks noGrp="1"/>
          </p:cNvSpPr>
          <p:nvPr>
            <p:ph idx="1"/>
          </p:nvPr>
        </p:nvSpPr>
        <p:spPr>
          <a:xfrm>
            <a:off x="446315" y="1773936"/>
            <a:ext cx="9461960" cy="4459202"/>
          </a:xfrm>
        </p:spPr>
        <p:txBody>
          <a:bodyPr/>
          <a:lstStyle/>
          <a:p>
            <a:pPr>
              <a:buFont typeface="Wingdings" panose="05000000000000000000" pitchFamily="2" charset="2"/>
              <a:buChar char="§"/>
            </a:pPr>
            <a:r>
              <a:rPr lang="en-US" sz="2400" b="1" dirty="0"/>
              <a:t>Note: </a:t>
            </a:r>
            <a:r>
              <a:rPr lang="en-US" sz="2400" dirty="0"/>
              <a:t>This is only required for forms that cause legal commitments, financial transactions, modify or delete user-controllable data, or submit user test responses.</a:t>
            </a:r>
          </a:p>
          <a:p>
            <a:pPr>
              <a:buFont typeface="Wingdings" panose="05000000000000000000" pitchFamily="2" charset="2"/>
              <a:buChar char="§"/>
            </a:pPr>
            <a:r>
              <a:rPr lang="en-US" sz="2400" dirty="0"/>
              <a:t>Provide one or more of the following techniques:</a:t>
            </a:r>
          </a:p>
          <a:p>
            <a:pPr marL="822960" lvl="1" indent="-365760">
              <a:buFont typeface="Wingdings" panose="05000000000000000000" pitchFamily="2" charset="2"/>
              <a:buChar char="q"/>
            </a:pPr>
            <a:r>
              <a:rPr lang="en-US" sz="2200" dirty="0"/>
              <a:t>Confirmation page with ability to edit or go back</a:t>
            </a:r>
          </a:p>
          <a:p>
            <a:pPr marL="822960" lvl="1" indent="-365760">
              <a:buFont typeface="Wingdings" panose="05000000000000000000" pitchFamily="2" charset="2"/>
              <a:buChar char="q"/>
            </a:pPr>
            <a:r>
              <a:rPr lang="en-US" sz="2200" dirty="0"/>
              <a:t>Confirmation form fields (i.e., retyping password or email)</a:t>
            </a:r>
          </a:p>
          <a:p>
            <a:pPr marL="822960" lvl="1" indent="-365760">
              <a:buFont typeface="Wingdings" panose="05000000000000000000" pitchFamily="2" charset="2"/>
              <a:buChar char="q"/>
            </a:pPr>
            <a:r>
              <a:rPr lang="en-US" sz="2200" dirty="0"/>
              <a:t>Checkbox verifying the user checked all fields (not ideal)</a:t>
            </a:r>
          </a:p>
          <a:p>
            <a:pPr marL="822960" lvl="1" indent="-365760">
              <a:buFont typeface="Wingdings" panose="05000000000000000000" pitchFamily="2" charset="2"/>
              <a:buChar char="q"/>
            </a:pPr>
            <a:r>
              <a:rPr lang="en-US" sz="2200" dirty="0"/>
              <a:t>An option to reverse a submission after the fact</a:t>
            </a:r>
          </a:p>
          <a:p>
            <a:pPr lvl="1">
              <a:buFont typeface="Wingdings" panose="05000000000000000000" pitchFamily="2" charset="2"/>
              <a:buChar char="§"/>
            </a:pPr>
            <a:endParaRPr lang="en-US" sz="2200" dirty="0"/>
          </a:p>
          <a:p>
            <a:pPr lvl="1">
              <a:buFont typeface="Wingdings" panose="05000000000000000000" pitchFamily="2" charset="2"/>
              <a:buChar char="§"/>
            </a:pPr>
            <a:endParaRPr lang="en-US" sz="2200" dirty="0"/>
          </a:p>
          <a:p>
            <a:endParaRPr lang="en-US" dirty="0"/>
          </a:p>
        </p:txBody>
      </p:sp>
    </p:spTree>
    <p:extLst>
      <p:ext uri="{BB962C8B-B14F-4D97-AF65-F5344CB8AC3E}">
        <p14:creationId xmlns:p14="http://schemas.microsoft.com/office/powerpoint/2010/main" val="235576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D8694222-4D81-4A9A-93A2-23C89102F234}"/>
              </a:ext>
            </a:extLst>
          </p:cNvPr>
          <p:cNvSpPr>
            <a:spLocks noGrp="1"/>
          </p:cNvSpPr>
          <p:nvPr>
            <p:ph type="title"/>
          </p:nvPr>
        </p:nvSpPr>
        <p:spPr>
          <a:xfrm>
            <a:off x="696686" y="1596325"/>
            <a:ext cx="10587010" cy="1366331"/>
          </a:xfrm>
        </p:spPr>
        <p:txBody>
          <a:bodyPr wrap="square" anchor="t">
            <a:normAutofit fontScale="90000"/>
          </a:bodyPr>
          <a:lstStyle/>
          <a:p>
            <a:r>
              <a:rPr lang="en-US" dirty="0"/>
              <a:t>Looking Ahead</a:t>
            </a:r>
            <a:br>
              <a:rPr lang="en-US" dirty="0"/>
            </a:br>
            <a:r>
              <a:rPr lang="en-US" dirty="0"/>
              <a:t>&amp; Further Reading</a:t>
            </a:r>
          </a:p>
        </p:txBody>
      </p:sp>
      <p:pic>
        <p:nvPicPr>
          <p:cNvPr id="6" name="Picture Placeholder 8">
            <a:extLst>
              <a:ext uri="{FF2B5EF4-FFF2-40B4-BE49-F238E27FC236}">
                <a16:creationId xmlns:a16="http://schemas.microsoft.com/office/drawing/2014/main" id="{8C2FC35A-06E3-48C6-9DF0-381FA01866E9}"/>
              </a:ext>
              <a:ext uri="{C183D7F6-B498-43B3-948B-1728B52AA6E4}">
                <adec:decorative xmlns:adec="http://schemas.microsoft.com/office/drawing/2017/decorative" val="1"/>
              </a:ext>
            </a:extLst>
          </p:cNvPr>
          <p:cNvPicPr>
            <a:picLocks noChangeAspect="1"/>
          </p:cNvPicPr>
          <p:nvPr/>
        </p:nvPicPr>
        <p:blipFill rotWithShape="1">
          <a:blip r:embed="rId2"/>
          <a:srcRect t="51564" b="13536"/>
          <a:stretch/>
        </p:blipFill>
        <p:spPr>
          <a:xfrm>
            <a:off x="123992" y="4590288"/>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noFill/>
          <a:scene3d>
            <a:camera prst="orthographicFront">
              <a:rot lat="0" lon="21599994" rev="0"/>
            </a:camera>
            <a:lightRig rig="threePt" dir="t"/>
          </a:scene3d>
        </p:spPr>
      </p:pic>
    </p:spTree>
    <p:extLst>
      <p:ext uri="{BB962C8B-B14F-4D97-AF65-F5344CB8AC3E}">
        <p14:creationId xmlns:p14="http://schemas.microsoft.com/office/powerpoint/2010/main" val="2428010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17D27D-24D7-4463-8128-1E32A2BD0C87}"/>
              </a:ext>
            </a:extLst>
          </p:cNvPr>
          <p:cNvSpPr>
            <a:spLocks noGrp="1"/>
          </p:cNvSpPr>
          <p:nvPr>
            <p:ph type="title"/>
          </p:nvPr>
        </p:nvSpPr>
        <p:spPr/>
        <p:txBody>
          <a:bodyPr/>
          <a:lstStyle/>
          <a:p>
            <a:r>
              <a:rPr lang="en-US" dirty="0"/>
              <a:t>How can we extend these patterns?</a:t>
            </a:r>
          </a:p>
        </p:txBody>
      </p:sp>
      <p:sp>
        <p:nvSpPr>
          <p:cNvPr id="6" name="Content Placeholder 5">
            <a:extLst>
              <a:ext uri="{FF2B5EF4-FFF2-40B4-BE49-F238E27FC236}">
                <a16:creationId xmlns:a16="http://schemas.microsoft.com/office/drawing/2014/main" id="{5EAE4F53-7D1F-41BE-B96D-9D32AF58EF0A}"/>
              </a:ext>
            </a:extLst>
          </p:cNvPr>
          <p:cNvSpPr>
            <a:spLocks noGrp="1"/>
          </p:cNvSpPr>
          <p:nvPr>
            <p:ph idx="1"/>
          </p:nvPr>
        </p:nvSpPr>
        <p:spPr>
          <a:xfrm>
            <a:off x="446315" y="1463041"/>
            <a:ext cx="10446972" cy="2435860"/>
          </a:xfrm>
        </p:spPr>
        <p:txBody>
          <a:bodyPr/>
          <a:lstStyle/>
          <a:p>
            <a:pPr>
              <a:lnSpc>
                <a:spcPct val="125000"/>
              </a:lnSpc>
              <a:buFont typeface="Wingdings" panose="05000000000000000000" pitchFamily="2" charset="2"/>
              <a:buChar char="§"/>
            </a:pPr>
            <a:r>
              <a:rPr lang="en-US" sz="2400" dirty="0"/>
              <a:t>Future versions of HTML may extend the types of autocomplete attributes to cover more use cases</a:t>
            </a:r>
          </a:p>
          <a:p>
            <a:pPr>
              <a:lnSpc>
                <a:spcPct val="125000"/>
              </a:lnSpc>
              <a:buFont typeface="Wingdings" panose="05000000000000000000" pitchFamily="2" charset="2"/>
              <a:buChar char="§"/>
            </a:pPr>
            <a:r>
              <a:rPr lang="en-US" sz="2400" dirty="0"/>
              <a:t>Using a joint toggle button or switch rather than one each for original and confirmation input fields in a fieldset (e.g., for passwords)</a:t>
            </a:r>
          </a:p>
        </p:txBody>
      </p:sp>
      <p:pic>
        <p:nvPicPr>
          <p:cNvPr id="4" name="Picture 3" descr="Fields for password and confirm. Characters are masked. Eyeball icon set to hide is on right. Under fields, text saying &quot;Use 8 or more characters with a mix of letters, numbers, and symbols.&quot;">
            <a:extLst>
              <a:ext uri="{FF2B5EF4-FFF2-40B4-BE49-F238E27FC236}">
                <a16:creationId xmlns:a16="http://schemas.microsoft.com/office/drawing/2014/main" id="{5D32D4D9-563B-4683-8C21-8302CE12D8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09" y="4080592"/>
            <a:ext cx="7234644" cy="2104308"/>
          </a:xfrm>
          <a:prstGeom prst="rect">
            <a:avLst/>
          </a:prstGeom>
        </p:spPr>
      </p:pic>
    </p:spTree>
    <p:extLst>
      <p:ext uri="{BB962C8B-B14F-4D97-AF65-F5344CB8AC3E}">
        <p14:creationId xmlns:p14="http://schemas.microsoft.com/office/powerpoint/2010/main" val="3013195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17D27D-24D7-4463-8128-1E32A2BD0C87}"/>
              </a:ext>
            </a:extLst>
          </p:cNvPr>
          <p:cNvSpPr>
            <a:spLocks noGrp="1"/>
          </p:cNvSpPr>
          <p:nvPr>
            <p:ph type="title"/>
          </p:nvPr>
        </p:nvSpPr>
        <p:spPr>
          <a:xfrm>
            <a:off x="446314" y="500215"/>
            <a:ext cx="11174186" cy="590931"/>
          </a:xfrm>
        </p:spPr>
        <p:txBody>
          <a:bodyPr wrap="square" anchor="ctr">
            <a:normAutofit/>
          </a:bodyPr>
          <a:lstStyle/>
          <a:p>
            <a:r>
              <a:rPr lang="en-US" dirty="0"/>
              <a:t>References &amp; Further Reading, 1 of 3</a:t>
            </a:r>
          </a:p>
        </p:txBody>
      </p:sp>
      <p:sp>
        <p:nvSpPr>
          <p:cNvPr id="6" name="Content Placeholder 5">
            <a:extLst>
              <a:ext uri="{FF2B5EF4-FFF2-40B4-BE49-F238E27FC236}">
                <a16:creationId xmlns:a16="http://schemas.microsoft.com/office/drawing/2014/main" id="{5EAE4F53-7D1F-41BE-B96D-9D32AF58EF0A}"/>
              </a:ext>
            </a:extLst>
          </p:cNvPr>
          <p:cNvSpPr>
            <a:spLocks noGrp="1"/>
          </p:cNvSpPr>
          <p:nvPr>
            <p:ph idx="1"/>
          </p:nvPr>
        </p:nvSpPr>
        <p:spPr>
          <a:xfrm>
            <a:off x="446315" y="1463040"/>
            <a:ext cx="11174185" cy="4770098"/>
          </a:xfrm>
        </p:spPr>
        <p:txBody>
          <a:bodyPr>
            <a:normAutofit lnSpcReduction="10000"/>
          </a:bodyPr>
          <a:lstStyle/>
          <a:p>
            <a:pPr marL="342900" marR="0" lvl="0" indent="-342900">
              <a:spcBef>
                <a:spcPts val="0"/>
              </a:spcBef>
              <a:spcAft>
                <a:spcPts val="800"/>
              </a:spcAft>
              <a:buFont typeface="Wingdings" panose="05000000000000000000" pitchFamily="2" charset="2"/>
              <a:buChar char=""/>
              <a:tabLst>
                <a:tab pos="457200" algn="l"/>
              </a:tabLst>
            </a:pPr>
            <a:r>
              <a:rPr lang="en-US" sz="2400" b="0" u="sng"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“Show/Hide Password Accessibility and Password Hints Tutorial,”</a:t>
            </a:r>
            <a:r>
              <a:rPr lang="en-US" sz="2400" b="0"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rPr>
              <a:t> </a:t>
            </a:r>
            <a:r>
              <a:rPr lang="en-US" sz="2400" b="0" kern="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Nicolas </a:t>
            </a:r>
            <a:r>
              <a:rPr lang="en-US" sz="2400" b="0" kern="0" dirty="0" err="1">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Steenhout</a:t>
            </a:r>
            <a:r>
              <a:rPr lang="en-US" sz="2400" b="0" kern="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 (web retrieved 5/15/2021) </a:t>
            </a:r>
            <a:endParaRPr lang="en-US" sz="2400" b="1" kern="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800"/>
              </a:spcAft>
              <a:buFont typeface="Wingdings" panose="05000000000000000000" pitchFamily="2" charset="2"/>
              <a:buChar char=""/>
              <a:tabLst>
                <a:tab pos="457200" algn="l"/>
              </a:tabLst>
            </a:pPr>
            <a:r>
              <a:rPr lang="en-US" sz="2400" u="sng" kern="0" dirty="0">
                <a:solidFill>
                  <a:schemeClr val="accent6"/>
                </a:solidFill>
                <a:latin typeface="Century Gothic" panose="020B050202020202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“Should you use ‘Confirm Password’ on your forms and websites?: A Case Study”</a:t>
            </a:r>
            <a:r>
              <a:rPr lang="en-US" sz="2400" b="0"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rPr>
              <a:t> </a:t>
            </a:r>
            <a:r>
              <a:rPr lang="en-US" sz="2400" b="0" kern="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Zuko.io, formerly </a:t>
            </a:r>
            <a:r>
              <a:rPr lang="en-US" sz="2400" b="0" kern="0" dirty="0" err="1">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Formismo</a:t>
            </a:r>
            <a:r>
              <a:rPr lang="en-US" sz="2400" b="0" kern="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 (web retrieved 5/15/2021) </a:t>
            </a:r>
            <a:endParaRPr lang="en-US" sz="2400" b="1" kern="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800"/>
              </a:spcAft>
              <a:buFont typeface="Wingdings" panose="05000000000000000000" pitchFamily="2" charset="2"/>
              <a:buChar char=""/>
              <a:tabLst>
                <a:tab pos="457200" algn="l"/>
              </a:tabLst>
            </a:pPr>
            <a:r>
              <a:rPr lang="en-US" sz="2400" u="sng" kern="0" dirty="0">
                <a:solidFill>
                  <a:schemeClr val="accent6"/>
                </a:solidFill>
                <a:latin typeface="Century Gothic" panose="020B0502020202020204" pitchFamily="34"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“Cybercrime and The Internet Of Threats 2019,”</a:t>
            </a:r>
            <a:r>
              <a:rPr lang="en-US" sz="2400" b="0"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rPr>
              <a:t> </a:t>
            </a:r>
            <a:r>
              <a:rPr lang="en-US" sz="2400" b="0" kern="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Juniper Research (web retrieved 5/15/2021) </a:t>
            </a:r>
            <a:endParaRPr lang="en-US" sz="2400" b="1" kern="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800"/>
              </a:spcAft>
              <a:buFont typeface="Wingdings" panose="05000000000000000000" pitchFamily="2" charset="2"/>
              <a:buChar char=""/>
              <a:tabLst>
                <a:tab pos="457200" algn="l"/>
              </a:tabLst>
            </a:pPr>
            <a:r>
              <a:rPr lang="en-US" sz="2400" b="0" kern="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“Future Fraud ~ 3 Dynamics Changing Fraud in 2019,” Juniper Research (web retrieved 11/20/2019) </a:t>
            </a:r>
            <a:endParaRPr lang="en-US" sz="2400" b="1" kern="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800"/>
              </a:spcAft>
              <a:buFont typeface="Wingdings" panose="05000000000000000000" pitchFamily="2" charset="2"/>
              <a:buChar char=""/>
              <a:tabLst>
                <a:tab pos="457200" algn="l"/>
              </a:tabLst>
            </a:pPr>
            <a:r>
              <a:rPr lang="en-US" sz="2400" b="0" u="sng"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“Global Visual Hacking Experimental Study: Analysis,”</a:t>
            </a:r>
            <a:r>
              <a:rPr lang="en-US" sz="2400" b="0"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rPr>
              <a:t> </a:t>
            </a:r>
            <a:r>
              <a:rPr lang="en-US" sz="2400" b="0" kern="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3M (web retrieved 5/15/2021) </a:t>
            </a:r>
            <a:endParaRPr lang="en-US" sz="2400" b="1" kern="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800"/>
              </a:spcAft>
              <a:buFont typeface="Wingdings" panose="05000000000000000000" pitchFamily="2" charset="2"/>
              <a:buChar char=""/>
              <a:tabLst>
                <a:tab pos="457200" algn="l"/>
              </a:tabLst>
            </a:pPr>
            <a:r>
              <a:rPr lang="en-US" sz="2400" b="0" u="sng"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“New Study Exposes Visual Hacking Is A Global Problem,”</a:t>
            </a:r>
            <a:r>
              <a:rPr lang="en-US" sz="2400" b="0"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rPr>
              <a:t> </a:t>
            </a:r>
            <a:r>
              <a:rPr lang="en-US" sz="2400" b="0" kern="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3M (web retrieved 5/15/2021) </a:t>
            </a:r>
            <a:endParaRPr lang="en-US" sz="2400" b="1" kern="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4022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17D27D-24D7-4463-8128-1E32A2BD0C87}"/>
              </a:ext>
            </a:extLst>
          </p:cNvPr>
          <p:cNvSpPr>
            <a:spLocks noGrp="1"/>
          </p:cNvSpPr>
          <p:nvPr>
            <p:ph type="title"/>
          </p:nvPr>
        </p:nvSpPr>
        <p:spPr>
          <a:xfrm>
            <a:off x="446314" y="500215"/>
            <a:ext cx="11174186" cy="590931"/>
          </a:xfrm>
        </p:spPr>
        <p:txBody>
          <a:bodyPr wrap="square" anchor="ctr">
            <a:normAutofit/>
          </a:bodyPr>
          <a:lstStyle/>
          <a:p>
            <a:r>
              <a:rPr lang="en-US" dirty="0"/>
              <a:t>References &amp; Further Reading, 2 of 3</a:t>
            </a:r>
          </a:p>
        </p:txBody>
      </p:sp>
      <p:sp>
        <p:nvSpPr>
          <p:cNvPr id="6" name="Content Placeholder 5">
            <a:extLst>
              <a:ext uri="{FF2B5EF4-FFF2-40B4-BE49-F238E27FC236}">
                <a16:creationId xmlns:a16="http://schemas.microsoft.com/office/drawing/2014/main" id="{5EAE4F53-7D1F-41BE-B96D-9D32AF58EF0A}"/>
              </a:ext>
            </a:extLst>
          </p:cNvPr>
          <p:cNvSpPr>
            <a:spLocks noGrp="1"/>
          </p:cNvSpPr>
          <p:nvPr>
            <p:ph idx="1"/>
          </p:nvPr>
        </p:nvSpPr>
        <p:spPr>
          <a:xfrm>
            <a:off x="446315" y="1463040"/>
            <a:ext cx="11174185" cy="4770098"/>
          </a:xfrm>
        </p:spPr>
        <p:txBody>
          <a:bodyPr>
            <a:normAutofit/>
          </a:bodyPr>
          <a:lstStyle/>
          <a:p>
            <a:pPr marL="342900" marR="0" lvl="0" indent="-342900">
              <a:spcBef>
                <a:spcPts val="0"/>
              </a:spcBef>
              <a:spcAft>
                <a:spcPts val="800"/>
              </a:spcAft>
              <a:buFont typeface="Wingdings" panose="05000000000000000000" pitchFamily="2" charset="2"/>
              <a:buChar char=""/>
              <a:tabLst>
                <a:tab pos="457200" algn="l"/>
              </a:tabLst>
            </a:pPr>
            <a:r>
              <a:rPr lang="en-US" sz="2400" b="0" u="sng"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“2019 Internet Security Threat Report from Symantec™,”</a:t>
            </a:r>
            <a:r>
              <a:rPr lang="en-US" sz="2400" b="0"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rPr>
              <a:t> </a:t>
            </a:r>
            <a:r>
              <a:rPr lang="en-US" sz="2400" b="0" kern="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(web retrieved 5/15/2021) </a:t>
            </a:r>
            <a:endParaRPr lang="en-US" sz="2400" b="1" kern="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800"/>
              </a:spcAft>
              <a:buFont typeface="Wingdings" panose="05000000000000000000" pitchFamily="2" charset="2"/>
              <a:buChar char=""/>
              <a:tabLst>
                <a:tab pos="457200" algn="l"/>
              </a:tabLst>
            </a:pPr>
            <a:r>
              <a:rPr lang="en-US" sz="2400" b="0" u="sng"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“The disabled community is the world’s third-largest economic power,”</a:t>
            </a:r>
            <a:r>
              <a:rPr lang="en-US" sz="2400" b="0"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rPr>
              <a:t> </a:t>
            </a:r>
            <a:r>
              <a:rPr lang="en-US" sz="2400" b="0" kern="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Quartz (web retrieved 5/15/2021) </a:t>
            </a:r>
            <a:endParaRPr lang="en-US" sz="2400" b="1" kern="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800"/>
              </a:spcAft>
              <a:buFont typeface="Wingdings" panose="05000000000000000000" pitchFamily="2" charset="2"/>
              <a:buChar char=""/>
              <a:tabLst>
                <a:tab pos="457200" algn="l"/>
              </a:tabLst>
            </a:pPr>
            <a:r>
              <a:rPr lang="en-US" sz="2400" b="0" u="sng"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“Tapping into an easy $6.9B in annual revenue; 3 things to learn from Amazon,”</a:t>
            </a:r>
            <a:r>
              <a:rPr lang="en-US" sz="2400" b="0"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rPr>
              <a:t> </a:t>
            </a:r>
            <a:r>
              <a:rPr lang="en-US" sz="2400" b="0" kern="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Deque (web retrieved 5/15/2021) </a:t>
            </a:r>
            <a:endParaRPr lang="en-US" sz="2400" b="1" kern="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800"/>
              </a:spcAft>
              <a:buFont typeface="Wingdings" panose="05000000000000000000" pitchFamily="2" charset="2"/>
              <a:buChar char=""/>
              <a:tabLst>
                <a:tab pos="457200" algn="l"/>
              </a:tabLst>
            </a:pPr>
            <a:r>
              <a:rPr lang="en-US" sz="2400" b="0" kern="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 </a:t>
            </a:r>
            <a:r>
              <a:rPr lang="en-US" sz="2400" b="0" u="sng"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“Security Think Tank: Balancing data accessibility with security controls,”</a:t>
            </a:r>
            <a:r>
              <a:rPr lang="en-US" sz="2400" b="0"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rPr>
              <a:t> </a:t>
            </a:r>
            <a:r>
              <a:rPr lang="en-US" sz="2400" b="0" kern="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Computer Weekly (web retrieved 5/15/2021) </a:t>
            </a:r>
            <a:endParaRPr lang="en-US" sz="2400" b="1" kern="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800"/>
              </a:spcAft>
              <a:buFont typeface="Wingdings" panose="05000000000000000000" pitchFamily="2" charset="2"/>
              <a:buChar char=""/>
              <a:tabLst>
                <a:tab pos="457200" algn="l"/>
              </a:tabLst>
            </a:pPr>
            <a:r>
              <a:rPr lang="en-US" sz="2400" b="0" u="sng"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“Stop Password Masking,”</a:t>
            </a:r>
            <a:r>
              <a:rPr lang="en-US" sz="2400" b="0"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rPr>
              <a:t> </a:t>
            </a:r>
            <a:r>
              <a:rPr lang="en-US" sz="2400" b="0" kern="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Nielsen Norman Group, (web retrieved 5/15/2021) </a:t>
            </a:r>
            <a:endParaRPr lang="en-US" sz="2400" b="1" kern="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59928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17D27D-24D7-4463-8128-1E32A2BD0C87}"/>
              </a:ext>
            </a:extLst>
          </p:cNvPr>
          <p:cNvSpPr>
            <a:spLocks noGrp="1"/>
          </p:cNvSpPr>
          <p:nvPr>
            <p:ph type="title"/>
          </p:nvPr>
        </p:nvSpPr>
        <p:spPr>
          <a:xfrm>
            <a:off x="446314" y="500215"/>
            <a:ext cx="11174186" cy="590931"/>
          </a:xfrm>
        </p:spPr>
        <p:txBody>
          <a:bodyPr wrap="square" anchor="ctr">
            <a:normAutofit/>
          </a:bodyPr>
          <a:lstStyle/>
          <a:p>
            <a:r>
              <a:rPr lang="en-US" dirty="0"/>
              <a:t>References &amp; Further Reading, 3 of 3</a:t>
            </a:r>
          </a:p>
        </p:txBody>
      </p:sp>
      <p:sp>
        <p:nvSpPr>
          <p:cNvPr id="6" name="Content Placeholder 5">
            <a:extLst>
              <a:ext uri="{FF2B5EF4-FFF2-40B4-BE49-F238E27FC236}">
                <a16:creationId xmlns:a16="http://schemas.microsoft.com/office/drawing/2014/main" id="{5EAE4F53-7D1F-41BE-B96D-9D32AF58EF0A}"/>
              </a:ext>
            </a:extLst>
          </p:cNvPr>
          <p:cNvSpPr>
            <a:spLocks noGrp="1"/>
          </p:cNvSpPr>
          <p:nvPr>
            <p:ph idx="1"/>
          </p:nvPr>
        </p:nvSpPr>
        <p:spPr>
          <a:xfrm>
            <a:off x="446315" y="1463040"/>
            <a:ext cx="11174185" cy="4770098"/>
          </a:xfrm>
        </p:spPr>
        <p:txBody>
          <a:bodyPr>
            <a:normAutofit/>
          </a:bodyPr>
          <a:lstStyle/>
          <a:p>
            <a:pPr marL="342900" marR="0" lvl="0" indent="-342900">
              <a:spcBef>
                <a:spcPts val="0"/>
              </a:spcBef>
              <a:spcAft>
                <a:spcPts val="800"/>
              </a:spcAft>
              <a:buFont typeface="Wingdings" panose="05000000000000000000" pitchFamily="2" charset="2"/>
              <a:buChar char=""/>
              <a:tabLst>
                <a:tab pos="457200" algn="l"/>
              </a:tabLst>
            </a:pPr>
            <a:r>
              <a:rPr lang="en-US" sz="2400" b="0" u="sng"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“Masked passwords, security questions, captcha and other unusable security,”</a:t>
            </a:r>
            <a:r>
              <a:rPr lang="en-US" sz="2400" b="0"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rPr>
              <a:t> </a:t>
            </a:r>
            <a:r>
              <a:rPr lang="en-US" sz="2400" b="0" kern="0" dirty="0" err="1">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Agris</a:t>
            </a:r>
            <a:r>
              <a:rPr lang="en-US" sz="2400" b="0" kern="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 </a:t>
            </a:r>
            <a:r>
              <a:rPr lang="en-US" sz="2400" b="0" kern="0" dirty="0" err="1">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Alksnis</a:t>
            </a:r>
            <a:r>
              <a:rPr lang="en-US" sz="2400" b="0" kern="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 (web retrieved 5/15/2021) </a:t>
            </a:r>
            <a:endParaRPr lang="en-US" sz="2400" b="1" kern="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800"/>
              </a:spcAft>
              <a:buFont typeface="Wingdings" panose="05000000000000000000" pitchFamily="2" charset="2"/>
              <a:buChar char=""/>
              <a:tabLst>
                <a:tab pos="457200" algn="l"/>
              </a:tabLst>
            </a:pPr>
            <a:r>
              <a:rPr lang="en-US" sz="2400" b="0" u="sng"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“Blurring The Lines Between Usability and Security — </a:t>
            </a:r>
            <a:r>
              <a:rPr lang="en-US" sz="2400" b="0" u="sng" kern="0" dirty="0" err="1">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Spectranet</a:t>
            </a:r>
            <a:r>
              <a:rPr lang="en-US" sz="2400" b="0" u="sng"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 Case,”</a:t>
            </a:r>
            <a:r>
              <a:rPr lang="en-US" sz="2400" b="0"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rPr>
              <a:t> </a:t>
            </a:r>
            <a:r>
              <a:rPr lang="en-US" sz="2400" b="0" kern="0" dirty="0" err="1">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Oluwatobi</a:t>
            </a:r>
            <a:r>
              <a:rPr lang="en-US" sz="2400" b="0" kern="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 </a:t>
            </a:r>
            <a:r>
              <a:rPr lang="en-US" sz="2400" b="0" kern="0" dirty="0" err="1">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Akindunjoye</a:t>
            </a:r>
            <a:r>
              <a:rPr lang="en-US" sz="2400" b="0" kern="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 (web retrieved 5/15/2021) </a:t>
            </a:r>
            <a:endParaRPr lang="en-US" sz="2400" b="1" kern="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800"/>
              </a:spcAft>
              <a:buFont typeface="Wingdings" panose="05000000000000000000" pitchFamily="2" charset="2"/>
              <a:buChar char=""/>
              <a:tabLst>
                <a:tab pos="457200" algn="l"/>
              </a:tabLst>
            </a:pPr>
            <a:r>
              <a:rPr lang="en-US" sz="2400" b="0" u="sng"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“Remove password masking,”</a:t>
            </a:r>
            <a:r>
              <a:rPr lang="en-US" sz="2400" b="0"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rPr>
              <a:t> </a:t>
            </a:r>
            <a:r>
              <a:rPr lang="en-US" sz="2400" b="0" kern="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Jack Holmes (web retrieved 5/15/2021) </a:t>
            </a:r>
            <a:endParaRPr lang="en-US" sz="2400" b="1" kern="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800"/>
              </a:spcAft>
              <a:buFont typeface="Wingdings" panose="05000000000000000000" pitchFamily="2" charset="2"/>
              <a:buChar char=""/>
              <a:tabLst>
                <a:tab pos="457200" algn="l"/>
              </a:tabLst>
            </a:pPr>
            <a:r>
              <a:rPr lang="en-US" sz="2400" b="0" u="sng"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“Data Masking: An Introduction,</a:t>
            </a:r>
            <a:r>
              <a:rPr lang="en-US" sz="2400" b="0"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rPr>
              <a:t>” </a:t>
            </a:r>
            <a:r>
              <a:rPr lang="en-US" sz="2400" b="0" kern="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Stephen Watts, BMC  (web retrieved 5/15/2021) </a:t>
            </a:r>
            <a:endParaRPr lang="en-US" sz="2400" b="1" kern="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800"/>
              </a:spcAft>
              <a:buFont typeface="Wingdings" panose="05000000000000000000" pitchFamily="2" charset="2"/>
              <a:buChar char=""/>
              <a:tabLst>
                <a:tab pos="457200" algn="l"/>
              </a:tabLst>
            </a:pPr>
            <a:r>
              <a:rPr lang="en-US" sz="2400" b="0" u="sng"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“The Pros and Cons of Password Masking,”</a:t>
            </a:r>
            <a:r>
              <a:rPr lang="en-US" sz="2400" b="0" kern="0" dirty="0">
                <a:solidFill>
                  <a:schemeClr val="accent6"/>
                </a:solidFill>
                <a:effectLst/>
                <a:latin typeface="Century Gothic" panose="020B0502020202020204" pitchFamily="34" charset="0"/>
                <a:ea typeface="Times New Roman" panose="02020603050405020304" pitchFamily="18" charset="0"/>
                <a:cs typeface="Times New Roman" panose="02020603050405020304" pitchFamily="18" charset="0"/>
              </a:rPr>
              <a:t> </a:t>
            </a:r>
            <a:r>
              <a:rPr lang="en-US" sz="2400" b="0" kern="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Bruce </a:t>
            </a:r>
            <a:r>
              <a:rPr lang="en-US" sz="2400" b="0" kern="0" dirty="0" err="1">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Schneier</a:t>
            </a:r>
            <a:r>
              <a:rPr lang="en-US" sz="2400" b="0" kern="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 (web retrieved 5/15/2021) </a:t>
            </a:r>
            <a:endParaRPr lang="en-US" sz="2400" b="1" kern="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5670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D8694222-4D81-4A9A-93A2-23C89102F234}"/>
              </a:ext>
            </a:extLst>
          </p:cNvPr>
          <p:cNvSpPr>
            <a:spLocks noGrp="1"/>
          </p:cNvSpPr>
          <p:nvPr>
            <p:ph type="title"/>
          </p:nvPr>
        </p:nvSpPr>
        <p:spPr>
          <a:xfrm>
            <a:off x="324897" y="3084844"/>
            <a:ext cx="3513574" cy="1075174"/>
          </a:xfrm>
        </p:spPr>
        <p:style>
          <a:lnRef idx="2">
            <a:schemeClr val="accent4"/>
          </a:lnRef>
          <a:fillRef idx="1">
            <a:schemeClr val="lt1"/>
          </a:fillRef>
          <a:effectRef idx="0">
            <a:schemeClr val="accent4"/>
          </a:effectRef>
          <a:fontRef idx="minor">
            <a:schemeClr val="dk1"/>
          </a:fontRef>
        </p:style>
        <p:txBody>
          <a:bodyPr wrap="square" anchor="ctr">
            <a:normAutofit/>
          </a:bodyPr>
          <a:lstStyle/>
          <a:p>
            <a:pPr algn="ctr"/>
            <a:r>
              <a:rPr lang="en-US" dirty="0">
                <a:solidFill>
                  <a:schemeClr val="tx1"/>
                </a:solidFill>
              </a:rPr>
              <a:t>Thank you!</a:t>
            </a:r>
          </a:p>
        </p:txBody>
      </p:sp>
      <p:pic>
        <p:nvPicPr>
          <p:cNvPr id="6" name="Picture Placeholder 8">
            <a:extLst>
              <a:ext uri="{FF2B5EF4-FFF2-40B4-BE49-F238E27FC236}">
                <a16:creationId xmlns:a16="http://schemas.microsoft.com/office/drawing/2014/main" id="{8C2FC35A-06E3-48C6-9DF0-381FA01866E9}"/>
              </a:ext>
              <a:ext uri="{C183D7F6-B498-43B3-948B-1728B52AA6E4}">
                <adec:decorative xmlns:adec="http://schemas.microsoft.com/office/drawing/2017/decorative" val="1"/>
              </a:ext>
            </a:extLst>
          </p:cNvPr>
          <p:cNvPicPr>
            <a:picLocks noChangeAspect="1"/>
          </p:cNvPicPr>
          <p:nvPr/>
        </p:nvPicPr>
        <p:blipFill rotWithShape="1">
          <a:blip r:embed="rId3"/>
          <a:srcRect l="8445" r="-1" b="-1"/>
          <a:stretch/>
        </p:blipFill>
        <p:spPr>
          <a:xfrm>
            <a:off x="20" y="10"/>
            <a:ext cx="12191979" cy="6857990"/>
          </a:xfrm>
          <a:prstGeom prst="rect">
            <a:avLst/>
          </a:prstGeom>
          <a:noFill/>
          <a:scene3d>
            <a:camera prst="orthographicFront">
              <a:rot lat="0" lon="21599994" rev="0"/>
            </a:camera>
            <a:lightRig rig="threePt" dir="t"/>
          </a:scene3d>
        </p:spPr>
      </p:pic>
      <p:sp>
        <p:nvSpPr>
          <p:cNvPr id="4" name="Title 50">
            <a:extLst>
              <a:ext uri="{FF2B5EF4-FFF2-40B4-BE49-F238E27FC236}">
                <a16:creationId xmlns:a16="http://schemas.microsoft.com/office/drawing/2014/main" id="{F0473CBE-9FF3-4C59-B355-6C1B906FF9B7}"/>
              </a:ext>
            </a:extLst>
          </p:cNvPr>
          <p:cNvSpPr txBox="1">
            <a:spLocks/>
          </p:cNvSpPr>
          <p:nvPr/>
        </p:nvSpPr>
        <p:spPr>
          <a:xfrm>
            <a:off x="477297" y="3237244"/>
            <a:ext cx="3513574" cy="1075174"/>
          </a:xfrm>
          <a:prstGeom prst="rect">
            <a:avLst/>
          </a:prstGeom>
        </p:spPr>
        <p:style>
          <a:lnRef idx="2">
            <a:schemeClr val="accent4"/>
          </a:lnRef>
          <a:fillRef idx="1">
            <a:schemeClr val="lt1"/>
          </a:fillRef>
          <a:effectRef idx="0">
            <a:schemeClr val="accent4"/>
          </a:effectRef>
          <a:fontRef idx="minor">
            <a:schemeClr val="dk1"/>
          </a:fontRef>
        </p:style>
        <p:txBody>
          <a:bodyPr vert="horz" wrap="square" lIns="91440" tIns="45720" rIns="91440" bIns="45720" rtlCol="0" anchor="ctr">
            <a:normAutofit/>
          </a:bodyPr>
          <a:lstStyle>
            <a:lvl1pPr algn="l" defTabSz="914400" rtl="0" eaLnBrk="1" latinLnBrk="0" hangingPunct="1">
              <a:lnSpc>
                <a:spcPct val="90000"/>
              </a:lnSpc>
              <a:spcBef>
                <a:spcPct val="0"/>
              </a:spcBef>
              <a:buNone/>
              <a:defRPr lang="en-GB" sz="4800" b="1" kern="1200" spc="-150" baseline="0">
                <a:solidFill>
                  <a:schemeClr val="bg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a:solidFill>
                  <a:schemeClr val="tx1"/>
                </a:solidFill>
              </a:rPr>
              <a:t>Thank you!</a:t>
            </a:r>
            <a:endParaRPr lang="en-US" dirty="0">
              <a:solidFill>
                <a:schemeClr val="tx1"/>
              </a:solidFill>
            </a:endParaRPr>
          </a:p>
        </p:txBody>
      </p:sp>
    </p:spTree>
    <p:extLst>
      <p:ext uri="{BB962C8B-B14F-4D97-AF65-F5344CB8AC3E}">
        <p14:creationId xmlns:p14="http://schemas.microsoft.com/office/powerpoint/2010/main" val="27330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C4A68-44B8-4B7C-8923-C7C8398FE885}"/>
              </a:ext>
            </a:extLst>
          </p:cNvPr>
          <p:cNvSpPr>
            <a:spLocks noGrp="1"/>
          </p:cNvSpPr>
          <p:nvPr>
            <p:ph type="title"/>
          </p:nvPr>
        </p:nvSpPr>
        <p:spPr/>
        <p:txBody>
          <a:bodyPr/>
          <a:lstStyle/>
          <a:p>
            <a:r>
              <a:rPr lang="en-US" b="1" dirty="0"/>
              <a:t>Accessibility vs. security</a:t>
            </a:r>
            <a:endParaRPr lang="en-US" dirty="0"/>
          </a:p>
        </p:txBody>
      </p:sp>
      <p:sp>
        <p:nvSpPr>
          <p:cNvPr id="3" name="Content Placeholder 2">
            <a:extLst>
              <a:ext uri="{FF2B5EF4-FFF2-40B4-BE49-F238E27FC236}">
                <a16:creationId xmlns:a16="http://schemas.microsoft.com/office/drawing/2014/main" id="{78FEDE51-A5A5-4AED-8032-656E2C4C35C6}"/>
              </a:ext>
            </a:extLst>
          </p:cNvPr>
          <p:cNvSpPr>
            <a:spLocks noGrp="1"/>
          </p:cNvSpPr>
          <p:nvPr>
            <p:ph idx="1"/>
          </p:nvPr>
        </p:nvSpPr>
        <p:spPr>
          <a:xfrm>
            <a:off x="446316" y="1463041"/>
            <a:ext cx="10606696" cy="1617044"/>
          </a:xfrm>
        </p:spPr>
        <p:txBody>
          <a:bodyPr/>
          <a:lstStyle/>
          <a:p>
            <a:pPr marL="0" indent="0">
              <a:lnSpc>
                <a:spcPct val="125000"/>
              </a:lnSpc>
              <a:buNone/>
            </a:pPr>
            <a:r>
              <a:rPr lang="en-US" sz="2400" dirty="0"/>
              <a:t>For many UX and accessibility professionals in fintech, health care, and other industries that need to collect sensitive personal information through web forms, we’re used to the security trump card.</a:t>
            </a:r>
          </a:p>
          <a:p>
            <a:endParaRPr lang="en-US" dirty="0"/>
          </a:p>
        </p:txBody>
      </p:sp>
      <p:pic>
        <p:nvPicPr>
          <p:cNvPr id="4" name="Picture 3" descr="Four panel comic of 2 men talking to each other. Man 1 asks &quot;But how can you be sure no one else can access my computer files?&quot; Man 2 replies &quot;Because I erased them and re-formatted your hard drive.&quot; Man 1 replies, &quot;You idiot! Now I can't get into them either!&quot; Man 2 concludes &quot;Everything's a tradeoff, Mike. Everything's a tradeoff.&quot;">
            <a:extLst>
              <a:ext uri="{FF2B5EF4-FFF2-40B4-BE49-F238E27FC236}">
                <a16:creationId xmlns:a16="http://schemas.microsoft.com/office/drawing/2014/main" id="{7B72B8BE-F7D2-4634-89FD-FA2F66C8C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028" y="3254188"/>
            <a:ext cx="8934757" cy="2853899"/>
          </a:xfrm>
          <a:prstGeom prst="rect">
            <a:avLst/>
          </a:prstGeom>
        </p:spPr>
      </p:pic>
    </p:spTree>
    <p:extLst>
      <p:ext uri="{BB962C8B-B14F-4D97-AF65-F5344CB8AC3E}">
        <p14:creationId xmlns:p14="http://schemas.microsoft.com/office/powerpoint/2010/main" val="1686776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6A4D3-D80C-4E28-81E2-811EC33AD312}"/>
              </a:ext>
            </a:extLst>
          </p:cNvPr>
          <p:cNvSpPr>
            <a:spLocks noGrp="1"/>
          </p:cNvSpPr>
          <p:nvPr>
            <p:ph type="title"/>
          </p:nvPr>
        </p:nvSpPr>
        <p:spPr/>
        <p:txBody>
          <a:bodyPr/>
          <a:lstStyle/>
          <a:p>
            <a:r>
              <a:rPr lang="en-US" dirty="0"/>
              <a:t>Most security is superficial</a:t>
            </a:r>
          </a:p>
        </p:txBody>
      </p:sp>
      <p:sp>
        <p:nvSpPr>
          <p:cNvPr id="3" name="Content Placeholder 2">
            <a:extLst>
              <a:ext uri="{FF2B5EF4-FFF2-40B4-BE49-F238E27FC236}">
                <a16:creationId xmlns:a16="http://schemas.microsoft.com/office/drawing/2014/main" id="{FF6985F0-F74C-4BA4-9EDC-284BB412E724}"/>
              </a:ext>
            </a:extLst>
          </p:cNvPr>
          <p:cNvSpPr>
            <a:spLocks noGrp="1"/>
          </p:cNvSpPr>
          <p:nvPr>
            <p:ph idx="1"/>
          </p:nvPr>
        </p:nvSpPr>
        <p:spPr>
          <a:xfrm>
            <a:off x="446315" y="1463040"/>
            <a:ext cx="10082732" cy="4770098"/>
          </a:xfrm>
        </p:spPr>
        <p:txBody>
          <a:bodyPr/>
          <a:lstStyle/>
          <a:p>
            <a:pPr marL="0" indent="0">
              <a:lnSpc>
                <a:spcPct val="125000"/>
              </a:lnSpc>
              <a:buNone/>
            </a:pPr>
            <a:r>
              <a:rPr lang="en-US" sz="2400" dirty="0"/>
              <a:t>Character masking in form fields is largely performative.</a:t>
            </a:r>
          </a:p>
          <a:p>
            <a:pPr marL="365760" indent="-365760">
              <a:lnSpc>
                <a:spcPct val="125000"/>
              </a:lnSpc>
              <a:buFont typeface="Wingdings" panose="05000000000000000000" pitchFamily="2" charset="2"/>
              <a:buChar char="ü"/>
            </a:pPr>
            <a:r>
              <a:rPr lang="en-US" sz="2400" dirty="0"/>
              <a:t>It’s only legally required for hiding sensitive information from workers who use different types of sensitive personal information.</a:t>
            </a:r>
          </a:p>
          <a:p>
            <a:pPr marL="365760" indent="-365760">
              <a:lnSpc>
                <a:spcPct val="125000"/>
              </a:lnSpc>
              <a:buFont typeface="Wingdings" panose="05000000000000000000" pitchFamily="2" charset="2"/>
              <a:buChar char="ü"/>
            </a:pPr>
            <a:r>
              <a:rPr lang="en-US" sz="2400" dirty="0"/>
              <a:t>For password fields that have 2FA (two-factor authentication), it only makes it harder for users to setup and remember passwords when masked.</a:t>
            </a:r>
          </a:p>
          <a:p>
            <a:pPr marL="365760" indent="-365760">
              <a:lnSpc>
                <a:spcPct val="125000"/>
              </a:lnSpc>
              <a:buFont typeface="Wingdings" panose="05000000000000000000" pitchFamily="2" charset="2"/>
              <a:buChar char="ü"/>
            </a:pPr>
            <a:r>
              <a:rPr lang="en-US" sz="2400" dirty="0"/>
              <a:t>Over-the-shoulder and other cybersecurity issues used to support the need for character masking are far less frequent than other types of cybersecurity threats. </a:t>
            </a:r>
          </a:p>
        </p:txBody>
      </p:sp>
    </p:spTree>
    <p:extLst>
      <p:ext uri="{BB962C8B-B14F-4D97-AF65-F5344CB8AC3E}">
        <p14:creationId xmlns:p14="http://schemas.microsoft.com/office/powerpoint/2010/main" val="859753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4AC8A-2A44-476E-B810-4173C6208DB7}"/>
              </a:ext>
            </a:extLst>
          </p:cNvPr>
          <p:cNvSpPr>
            <a:spLocks noGrp="1"/>
          </p:cNvSpPr>
          <p:nvPr>
            <p:ph type="title"/>
          </p:nvPr>
        </p:nvSpPr>
        <p:spPr>
          <a:xfrm>
            <a:off x="446314" y="500215"/>
            <a:ext cx="11174186" cy="978961"/>
          </a:xfrm>
        </p:spPr>
        <p:txBody>
          <a:bodyPr/>
          <a:lstStyle/>
          <a:p>
            <a:r>
              <a:rPr lang="en-US" dirty="0"/>
              <a:t>Disabled people deserve both </a:t>
            </a:r>
            <a:br>
              <a:rPr lang="en-US" dirty="0"/>
            </a:br>
            <a:r>
              <a:rPr lang="en-US" dirty="0"/>
              <a:t>accessibility </a:t>
            </a:r>
            <a:r>
              <a:rPr lang="en-US" b="1" u="sng" dirty="0">
                <a:solidFill>
                  <a:schemeClr val="accent4"/>
                </a:solidFill>
              </a:rPr>
              <a:t>and</a:t>
            </a:r>
            <a:r>
              <a:rPr lang="en-US" dirty="0"/>
              <a:t> security</a:t>
            </a:r>
          </a:p>
        </p:txBody>
      </p:sp>
      <p:sp>
        <p:nvSpPr>
          <p:cNvPr id="4" name="Content Placeholder 3">
            <a:extLst>
              <a:ext uri="{FF2B5EF4-FFF2-40B4-BE49-F238E27FC236}">
                <a16:creationId xmlns:a16="http://schemas.microsoft.com/office/drawing/2014/main" id="{C95CB34B-559C-4972-BFBD-24F08C3BAACF}"/>
              </a:ext>
            </a:extLst>
          </p:cNvPr>
          <p:cNvSpPr>
            <a:spLocks noGrp="1"/>
          </p:cNvSpPr>
          <p:nvPr>
            <p:ph sz="half" idx="1"/>
          </p:nvPr>
        </p:nvSpPr>
        <p:spPr>
          <a:xfrm>
            <a:off x="446314" y="1825625"/>
            <a:ext cx="7207089" cy="1907131"/>
          </a:xfrm>
        </p:spPr>
        <p:txBody>
          <a:bodyPr>
            <a:normAutofit/>
          </a:bodyPr>
          <a:lstStyle/>
          <a:p>
            <a:pPr marL="0" indent="0">
              <a:buNone/>
            </a:pPr>
            <a:r>
              <a:rPr lang="en-US" sz="2400" dirty="0"/>
              <a:t>Accessibility professionals need to learn more about cybersecurity risks and how it impacts accessibility. Unless we understand the risks, we cannot advocate for disabled users.</a:t>
            </a:r>
          </a:p>
        </p:txBody>
      </p:sp>
      <p:sp>
        <p:nvSpPr>
          <p:cNvPr id="5" name="Content Placeholder 4">
            <a:extLst>
              <a:ext uri="{FF2B5EF4-FFF2-40B4-BE49-F238E27FC236}">
                <a16:creationId xmlns:a16="http://schemas.microsoft.com/office/drawing/2014/main" id="{E7F31261-1597-4E84-A9B7-3E31544FD050}"/>
              </a:ext>
            </a:extLst>
          </p:cNvPr>
          <p:cNvSpPr>
            <a:spLocks noGrp="1"/>
          </p:cNvSpPr>
          <p:nvPr>
            <p:ph sz="half" idx="2"/>
          </p:nvPr>
        </p:nvSpPr>
        <p:spPr>
          <a:xfrm>
            <a:off x="5240129" y="4910203"/>
            <a:ext cx="6380371" cy="1229182"/>
          </a:xfrm>
        </p:spPr>
        <p:txBody>
          <a:bodyPr>
            <a:normAutofit/>
          </a:bodyPr>
          <a:lstStyle/>
          <a:p>
            <a:pPr marL="0" indent="0">
              <a:buNone/>
            </a:pPr>
            <a:r>
              <a:rPr lang="en-US" sz="2400" dirty="0"/>
              <a:t>Security professionals need to understand that no access or difficult access is not a synonym for secure.</a:t>
            </a:r>
          </a:p>
        </p:txBody>
      </p:sp>
      <p:cxnSp>
        <p:nvCxnSpPr>
          <p:cNvPr id="7" name="Connector: Curved 6">
            <a:extLst>
              <a:ext uri="{FF2B5EF4-FFF2-40B4-BE49-F238E27FC236}">
                <a16:creationId xmlns:a16="http://schemas.microsoft.com/office/drawing/2014/main" id="{7EA0B5EC-D560-4BAC-9BE9-D08727EA3C38}"/>
              </a:ext>
              <a:ext uri="{C183D7F6-B498-43B3-948B-1728B52AA6E4}">
                <adec:decorative xmlns:adec="http://schemas.microsoft.com/office/drawing/2017/decorative" val="1"/>
              </a:ext>
            </a:extLst>
          </p:cNvPr>
          <p:cNvCxnSpPr>
            <a:cxnSpLocks/>
          </p:cNvCxnSpPr>
          <p:nvPr/>
        </p:nvCxnSpPr>
        <p:spPr>
          <a:xfrm rot="10800000">
            <a:off x="3937564" y="4910203"/>
            <a:ext cx="1190272" cy="877636"/>
          </a:xfrm>
          <a:prstGeom prst="curvedConnector3">
            <a:avLst>
              <a:gd name="adj1" fmla="val 50000"/>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1" name="Connector: Curved 10">
            <a:extLst>
              <a:ext uri="{FF2B5EF4-FFF2-40B4-BE49-F238E27FC236}">
                <a16:creationId xmlns:a16="http://schemas.microsoft.com/office/drawing/2014/main" id="{A77A0460-7013-470C-B515-8D9457EBED77}"/>
              </a:ext>
              <a:ext uri="{C183D7F6-B498-43B3-948B-1728B52AA6E4}">
                <adec:decorative xmlns:adec="http://schemas.microsoft.com/office/drawing/2017/decorative" val="1"/>
              </a:ext>
            </a:extLst>
          </p:cNvPr>
          <p:cNvCxnSpPr>
            <a:cxnSpLocks/>
          </p:cNvCxnSpPr>
          <p:nvPr/>
        </p:nvCxnSpPr>
        <p:spPr>
          <a:xfrm flipV="1">
            <a:off x="7490564" y="2141951"/>
            <a:ext cx="939750" cy="839244"/>
          </a:xfrm>
          <a:prstGeom prst="curvedConnector3">
            <a:avLst>
              <a:gd name="adj1" fmla="val 50000"/>
            </a:avLst>
          </a:prstGeom>
          <a:ln w="76200">
            <a:tailEnd type="triangle"/>
          </a:ln>
        </p:spPr>
        <p:style>
          <a:lnRef idx="3">
            <a:schemeClr val="accent4"/>
          </a:lnRef>
          <a:fillRef idx="0">
            <a:schemeClr val="accent4"/>
          </a:fillRef>
          <a:effectRef idx="2">
            <a:schemeClr val="accent4"/>
          </a:effectRef>
          <a:fontRef idx="minor">
            <a:schemeClr val="tx1"/>
          </a:fontRef>
        </p:style>
      </p:cxnSp>
      <p:pic>
        <p:nvPicPr>
          <p:cNvPr id="16" name="Graphic 15" descr="Blind with solid fill">
            <a:extLst>
              <a:ext uri="{FF2B5EF4-FFF2-40B4-BE49-F238E27FC236}">
                <a16:creationId xmlns:a16="http://schemas.microsoft.com/office/drawing/2014/main" id="{8C2D7198-75E9-4DA1-9982-99DA968246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0924" y="3639916"/>
            <a:ext cx="914400" cy="914400"/>
          </a:xfrm>
          <a:prstGeom prst="rect">
            <a:avLst/>
          </a:prstGeom>
        </p:spPr>
      </p:pic>
      <p:pic>
        <p:nvPicPr>
          <p:cNvPr id="22" name="Graphic 21" descr="Magnifying glass with solid fill">
            <a:extLst>
              <a:ext uri="{FF2B5EF4-FFF2-40B4-BE49-F238E27FC236}">
                <a16:creationId xmlns:a16="http://schemas.microsoft.com/office/drawing/2014/main" id="{3C83277F-C0BA-4F77-B9CB-E0E739C18A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20675" y="4434621"/>
            <a:ext cx="914400" cy="914400"/>
          </a:xfrm>
          <a:prstGeom prst="rect">
            <a:avLst/>
          </a:prstGeom>
        </p:spPr>
      </p:pic>
      <p:pic>
        <p:nvPicPr>
          <p:cNvPr id="24" name="Graphic 23" descr="Key with solid fill">
            <a:extLst>
              <a:ext uri="{FF2B5EF4-FFF2-40B4-BE49-F238E27FC236}">
                <a16:creationId xmlns:a16="http://schemas.microsoft.com/office/drawing/2014/main" id="{B69CA627-738B-4893-B6DB-2FBE827C5D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02558" y="1050160"/>
            <a:ext cx="914400" cy="914400"/>
          </a:xfrm>
          <a:prstGeom prst="rect">
            <a:avLst/>
          </a:prstGeom>
        </p:spPr>
      </p:pic>
      <p:pic>
        <p:nvPicPr>
          <p:cNvPr id="26" name="Graphic 25" descr="Lock with solid fill">
            <a:extLst>
              <a:ext uri="{FF2B5EF4-FFF2-40B4-BE49-F238E27FC236}">
                <a16:creationId xmlns:a16="http://schemas.microsoft.com/office/drawing/2014/main" id="{34CAB4CC-DD77-4E99-9B85-DB3DB6C2ED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88158" y="1947797"/>
            <a:ext cx="914400" cy="914400"/>
          </a:xfrm>
          <a:prstGeom prst="rect">
            <a:avLst/>
          </a:prstGeom>
        </p:spPr>
      </p:pic>
      <p:pic>
        <p:nvPicPr>
          <p:cNvPr id="28" name="Graphic 27" descr="Shield Cross with solid fill">
            <a:extLst>
              <a:ext uri="{FF2B5EF4-FFF2-40B4-BE49-F238E27FC236}">
                <a16:creationId xmlns:a16="http://schemas.microsoft.com/office/drawing/2014/main" id="{B342C234-3D5E-4610-8329-9586234E8D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16958" y="1947797"/>
            <a:ext cx="914400" cy="914400"/>
          </a:xfrm>
          <a:prstGeom prst="rect">
            <a:avLst/>
          </a:prstGeom>
        </p:spPr>
      </p:pic>
      <p:pic>
        <p:nvPicPr>
          <p:cNvPr id="30" name="Graphic 29" descr="Credit card with solid fill">
            <a:extLst>
              <a:ext uri="{FF2B5EF4-FFF2-40B4-BE49-F238E27FC236}">
                <a16:creationId xmlns:a16="http://schemas.microsoft.com/office/drawing/2014/main" id="{B13A326A-2EDF-4FF6-AA09-3BD2746F2C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02558" y="2825724"/>
            <a:ext cx="914400" cy="914400"/>
          </a:xfrm>
          <a:prstGeom prst="rect">
            <a:avLst/>
          </a:prstGeom>
        </p:spPr>
      </p:pic>
      <p:pic>
        <p:nvPicPr>
          <p:cNvPr id="34" name="Graphic 33" descr="Keyboard with solid fill">
            <a:extLst>
              <a:ext uri="{FF2B5EF4-FFF2-40B4-BE49-F238E27FC236}">
                <a16:creationId xmlns:a16="http://schemas.microsoft.com/office/drawing/2014/main" id="{A274466E-52D8-43CF-8EC7-AB859499344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64747" y="5324784"/>
            <a:ext cx="914400" cy="914400"/>
          </a:xfrm>
          <a:prstGeom prst="rect">
            <a:avLst/>
          </a:prstGeom>
        </p:spPr>
      </p:pic>
      <p:pic>
        <p:nvPicPr>
          <p:cNvPr id="36" name="Graphic 35" descr="Wheelchair with solid fill">
            <a:extLst>
              <a:ext uri="{FF2B5EF4-FFF2-40B4-BE49-F238E27FC236}">
                <a16:creationId xmlns:a16="http://schemas.microsoft.com/office/drawing/2014/main" id="{D07D5065-A136-4C3F-9B40-EEC9B3187A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20963" y="4434621"/>
            <a:ext cx="914400" cy="914400"/>
          </a:xfrm>
          <a:prstGeom prst="rect">
            <a:avLst/>
          </a:prstGeom>
        </p:spPr>
      </p:pic>
    </p:spTree>
    <p:extLst>
      <p:ext uri="{BB962C8B-B14F-4D97-AF65-F5344CB8AC3E}">
        <p14:creationId xmlns:p14="http://schemas.microsoft.com/office/powerpoint/2010/main" val="1810792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D8694222-4D81-4A9A-93A2-23C89102F234}"/>
              </a:ext>
            </a:extLst>
          </p:cNvPr>
          <p:cNvSpPr>
            <a:spLocks noGrp="1"/>
          </p:cNvSpPr>
          <p:nvPr>
            <p:ph type="title"/>
          </p:nvPr>
        </p:nvSpPr>
        <p:spPr>
          <a:xfrm>
            <a:off x="696686" y="1810512"/>
            <a:ext cx="9666514" cy="1060703"/>
          </a:xfrm>
        </p:spPr>
        <p:txBody>
          <a:bodyPr wrap="square" anchor="t">
            <a:normAutofit/>
          </a:bodyPr>
          <a:lstStyle/>
          <a:p>
            <a:r>
              <a:rPr lang="en-US" dirty="0"/>
              <a:t>What are the rules?</a:t>
            </a:r>
          </a:p>
        </p:txBody>
      </p:sp>
      <p:pic>
        <p:nvPicPr>
          <p:cNvPr id="6" name="Picture Placeholder 8">
            <a:extLst>
              <a:ext uri="{FF2B5EF4-FFF2-40B4-BE49-F238E27FC236}">
                <a16:creationId xmlns:a16="http://schemas.microsoft.com/office/drawing/2014/main" id="{5B198848-E338-4A97-B70C-5071AA27515F}"/>
              </a:ext>
              <a:ext uri="{C183D7F6-B498-43B3-948B-1728B52AA6E4}">
                <adec:decorative xmlns:adec="http://schemas.microsoft.com/office/drawing/2017/decorative" val="1"/>
              </a:ext>
            </a:extLst>
          </p:cNvPr>
          <p:cNvPicPr>
            <a:picLocks noChangeAspect="1"/>
          </p:cNvPicPr>
          <p:nvPr/>
        </p:nvPicPr>
        <p:blipFill rotWithShape="1">
          <a:blip r:embed="rId3"/>
          <a:srcRect t="51564" b="13536"/>
          <a:stretch/>
        </p:blipFill>
        <p:spPr>
          <a:xfrm>
            <a:off x="123992" y="4590288"/>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noFill/>
          <a:scene3d>
            <a:camera prst="orthographicFront">
              <a:rot lat="0" lon="21599994" rev="0"/>
            </a:camera>
            <a:lightRig rig="threePt" dir="t"/>
          </a:scene3d>
        </p:spPr>
      </p:pic>
    </p:spTree>
    <p:extLst>
      <p:ext uri="{BB962C8B-B14F-4D97-AF65-F5344CB8AC3E}">
        <p14:creationId xmlns:p14="http://schemas.microsoft.com/office/powerpoint/2010/main" val="2136055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817D-5944-4CC7-A841-B29CF58E5158}"/>
              </a:ext>
            </a:extLst>
          </p:cNvPr>
          <p:cNvSpPr>
            <a:spLocks noGrp="1"/>
          </p:cNvSpPr>
          <p:nvPr>
            <p:ph type="title"/>
          </p:nvPr>
        </p:nvSpPr>
        <p:spPr/>
        <p:txBody>
          <a:bodyPr/>
          <a:lstStyle/>
          <a:p>
            <a:r>
              <a:rPr lang="en-US" b="1" dirty="0"/>
              <a:t>What is sensitive information? </a:t>
            </a:r>
            <a:endParaRPr lang="en-US" dirty="0"/>
          </a:p>
        </p:txBody>
      </p:sp>
      <p:graphicFrame>
        <p:nvGraphicFramePr>
          <p:cNvPr id="4" name="Diagram 3">
            <a:extLst>
              <a:ext uri="{FF2B5EF4-FFF2-40B4-BE49-F238E27FC236}">
                <a16:creationId xmlns:a16="http://schemas.microsoft.com/office/drawing/2014/main" id="{2FCE50F7-DEA3-4023-8171-706FB55438B9}"/>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4210167102"/>
              </p:ext>
            </p:extLst>
          </p:nvPr>
        </p:nvGraphicFramePr>
        <p:xfrm>
          <a:off x="446313" y="1542197"/>
          <a:ext cx="10635669" cy="4542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8670764"/>
      </p:ext>
    </p:extLst>
  </p:cSld>
  <p:clrMapOvr>
    <a:masterClrMapping/>
  </p:clrMapOvr>
</p:sld>
</file>

<file path=ppt/theme/theme1.xml><?xml version="1.0" encoding="utf-8"?>
<a:theme xmlns:a="http://schemas.openxmlformats.org/drawingml/2006/main" name="Office Them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89715846_Ocean presentation_RVA_v4.potx" id="{354FE8D4-E883-4E79-A422-6A1915D44872}" vid="{AAC9F203-D7BC-4B95-936D-67F55828A5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9B7651-08C1-49A1-AFE9-4E4CD342176D}">
  <ds:schemaRefs>
    <ds:schemaRef ds:uri="http://purl.org/dc/terms/"/>
    <ds:schemaRef ds:uri="http://purl.org/dc/elements/1.1/"/>
    <ds:schemaRef ds:uri="16c05727-aa75-4e4a-9b5f-8a80a1165891"/>
    <ds:schemaRef ds:uri="http://purl.org/dc/dcmitype/"/>
    <ds:schemaRef ds:uri="http://schemas.microsoft.com/office/infopath/2007/PartnerControls"/>
    <ds:schemaRef ds:uri="http://schemas.microsoft.com/office/2006/documentManagement/types"/>
    <ds:schemaRef ds:uri="http://schemas.microsoft.com/office/2006/metadata/properties"/>
    <ds:schemaRef ds:uri="http://schemas.openxmlformats.org/package/2006/metadata/core-properties"/>
    <ds:schemaRef ds:uri="71af3243-3dd4-4a8d-8c0d-dd76da1f02a5"/>
    <ds:schemaRef ds:uri="http://www.w3.org/XML/1998/namespace"/>
  </ds:schemaRefs>
</ds:datastoreItem>
</file>

<file path=customXml/itemProps2.xml><?xml version="1.0" encoding="utf-8"?>
<ds:datastoreItem xmlns:ds="http://schemas.openxmlformats.org/officeDocument/2006/customXml" ds:itemID="{DC3D7A05-DE9A-4773-A113-AAE964924F7A}">
  <ds:schemaRefs>
    <ds:schemaRef ds:uri="http://schemas.microsoft.com/sharepoint/v3/contenttype/forms"/>
  </ds:schemaRefs>
</ds:datastoreItem>
</file>

<file path=customXml/itemProps3.xml><?xml version="1.0" encoding="utf-8"?>
<ds:datastoreItem xmlns:ds="http://schemas.openxmlformats.org/officeDocument/2006/customXml" ds:itemID="{B8E2C315-492F-482C-BE04-955377E16A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Ocean presentation</Template>
  <TotalTime>2488</TotalTime>
  <Words>4847</Words>
  <Application>Microsoft Office PowerPoint</Application>
  <PresentationFormat>Widescreen</PresentationFormat>
  <Paragraphs>387</Paragraphs>
  <Slides>47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Century Gothic</vt:lpstr>
      <vt:lpstr>Symbol</vt:lpstr>
      <vt:lpstr>Verdana</vt:lpstr>
      <vt:lpstr>Wingdings</vt:lpstr>
      <vt:lpstr>Office Theme</vt:lpstr>
      <vt:lpstr>Unmasking Forms</vt:lpstr>
      <vt:lpstr>The Presenters</vt:lpstr>
      <vt:lpstr>Session Overview</vt:lpstr>
      <vt:lpstr>Defining the problem</vt:lpstr>
      <vt:lpstr>Accessibility vs. security</vt:lpstr>
      <vt:lpstr>Most security is superficial</vt:lpstr>
      <vt:lpstr>Disabled people deserve both  accessibility and security</vt:lpstr>
      <vt:lpstr>What are the rules?</vt:lpstr>
      <vt:lpstr>What is sensitive information? </vt:lpstr>
      <vt:lpstr>What are the laws?</vt:lpstr>
      <vt:lpstr>What other guidelines are out there?</vt:lpstr>
      <vt:lpstr>What are the real security concerns?</vt:lpstr>
      <vt:lpstr>The most common cybersecurity threats</vt:lpstr>
      <vt:lpstr>Cybersecurity theatre</vt:lpstr>
      <vt:lpstr>Implement real security</vt:lpstr>
      <vt:lpstr>Should certain fields even be masked?</vt:lpstr>
      <vt:lpstr>Education is the best defense for users</vt:lpstr>
      <vt:lpstr>How does character masking affect accessibility?</vt:lpstr>
      <vt:lpstr>Three masking patterns in the wild</vt:lpstr>
      <vt:lpstr>Pattern 1: No ability to unmask</vt:lpstr>
      <vt:lpstr>Pattern 2: Unmasked on focus</vt:lpstr>
      <vt:lpstr>Pattern 3: Show-hide functionality</vt:lpstr>
      <vt:lpstr>Beyond simple semantics and labels</vt:lpstr>
      <vt:lpstr>Identify Input Purpose, purposefully</vt:lpstr>
      <vt:lpstr>Understanding WCAG error risks</vt:lpstr>
      <vt:lpstr>When does error prevention apply?</vt:lpstr>
      <vt:lpstr>What the font icon?</vt:lpstr>
      <vt:lpstr>What do the users say?</vt:lpstr>
      <vt:lpstr>User study overview</vt:lpstr>
      <vt:lpstr>Security concerns &amp; masking preferences</vt:lpstr>
      <vt:lpstr>Feedback on the solutions</vt:lpstr>
      <vt:lpstr>Autofill usage</vt:lpstr>
      <vt:lpstr>The Solution title</vt:lpstr>
      <vt:lpstr>The Solution</vt:lpstr>
      <vt:lpstr>Step 1:  Start with semantics</vt:lpstr>
      <vt:lpstr>Step 2: Use show-hide functionality</vt:lpstr>
      <vt:lpstr>Button, switch, or checkbox?</vt:lpstr>
      <vt:lpstr>Additional considerations for show-hide</vt:lpstr>
      <vt:lpstr>Step 3: Allow autofill and pasting </vt:lpstr>
      <vt:lpstr>Step 4: Provide timely instructions and  clear &amp; concise error messaging </vt:lpstr>
      <vt:lpstr>Step 5: Offer a way to reverse or confirm potential user errors </vt:lpstr>
      <vt:lpstr>Looking Ahead &amp; Further Reading</vt:lpstr>
      <vt:lpstr>How can we extend these patterns?</vt:lpstr>
      <vt:lpstr>References &amp; Further Reading, 1 of 3</vt:lpstr>
      <vt:lpstr>References &amp; Further Reading, 2 of 3</vt:lpstr>
      <vt:lpstr>References &amp; Further Reading, 3 of 3</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Unmasking Forms</dc:title>
  <dc:creator>Victoria Clark;Richard Steinberg</dc:creator>
  <cp:lastModifiedBy>Victoria Clark</cp:lastModifiedBy>
  <cp:revision>112</cp:revision>
  <dcterms:created xsi:type="dcterms:W3CDTF">2021-05-09T13:50:29Z</dcterms:created>
  <dcterms:modified xsi:type="dcterms:W3CDTF">2021-05-20T01:06:07Z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